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5"/>
  </p:notesMasterIdLst>
  <p:sldIdLst>
    <p:sldId id="257" r:id="rId2"/>
    <p:sldId id="262" r:id="rId3"/>
    <p:sldId id="276" r:id="rId4"/>
    <p:sldId id="277" r:id="rId5"/>
    <p:sldId id="278" r:id="rId6"/>
    <p:sldId id="279" r:id="rId7"/>
    <p:sldId id="266" r:id="rId8"/>
    <p:sldId id="267" r:id="rId9"/>
    <p:sldId id="280" r:id="rId10"/>
    <p:sldId id="269" r:id="rId11"/>
    <p:sldId id="281" r:id="rId12"/>
    <p:sldId id="274" r:id="rId13"/>
    <p:sldId id="275"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E92BC5"/>
    <a:srgbClr val="00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624" autoAdjust="0"/>
  </p:normalViewPr>
  <p:slideViewPr>
    <p:cSldViewPr>
      <p:cViewPr varScale="1">
        <p:scale>
          <a:sx n="97" d="100"/>
          <a:sy n="97" d="100"/>
        </p:scale>
        <p:origin x="-96"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DF61AC-4B77-4D84-B7BB-D21CFD75C592}" type="datetimeFigureOut">
              <a:rPr lang="ru-RU" smtClean="0"/>
              <a:pPr/>
              <a:t>12.01.2019</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D6499B-640A-45B6-8359-480C794C501D}" type="slidenum">
              <a:rPr lang="ru-RU" smtClean="0"/>
              <a:pPr/>
              <a:t>‹#›</a:t>
            </a:fld>
            <a:endParaRPr lang="ru-RU" dirty="0"/>
          </a:p>
        </p:txBody>
      </p:sp>
    </p:spTree>
    <p:extLst>
      <p:ext uri="{BB962C8B-B14F-4D97-AF65-F5344CB8AC3E}">
        <p14:creationId xmlns="" xmlns:p14="http://schemas.microsoft.com/office/powerpoint/2010/main" val="312406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DF3A39-71ED-4D86-9BA0-E156F4F725FA}" type="slidenum">
              <a:rPr lang="ru-RU" smtClean="0"/>
              <a:pPr fontAlgn="base">
                <a:spcBef>
                  <a:spcPct val="0"/>
                </a:spcBef>
                <a:spcAft>
                  <a:spcPct val="0"/>
                </a:spcAft>
                <a:defRPr/>
              </a:pPr>
              <a:t>1</a:t>
            </a:fld>
            <a:endParaRPr lang="ru-RU" dirty="0" smtClean="0"/>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12.01.2019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12.01.2019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12.01.2019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12.01.2019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12.01.2019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12.01.2019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12.01.2019</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B106E36-FD25-4E2D-B0AA-010F637433A0}" type="datetimeFigureOut">
              <a:rPr lang="ru-RU" smtClean="0"/>
              <a:pPr/>
              <a:t>12.01.2019</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12.01.2019</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12.01.2019</a:t>
            </a:fld>
            <a:endParaRPr lang="ru-RU"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12.01.2019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B106E36-FD25-4E2D-B0AA-010F637433A0}" type="datetimeFigureOut">
              <a:rPr lang="ru-RU" smtClean="0"/>
              <a:pPr/>
              <a:t>12.01.2019</a:t>
            </a:fld>
            <a:endParaRPr lang="ru-RU"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1272" name="TextBox 9"/>
          <p:cNvSpPr txBox="1">
            <a:spLocks noChangeArrowheads="1"/>
          </p:cNvSpPr>
          <p:nvPr/>
        </p:nvSpPr>
        <p:spPr bwMode="auto">
          <a:xfrm>
            <a:off x="1115616" y="2060848"/>
            <a:ext cx="7272808" cy="707886"/>
          </a:xfrm>
          <a:prstGeom prst="rect">
            <a:avLst/>
          </a:prstGeom>
          <a:noFill/>
          <a:ln w="9525">
            <a:noFill/>
            <a:miter lim="800000"/>
            <a:headEnd/>
            <a:tailEnd/>
          </a:ln>
        </p:spPr>
        <p:txBody>
          <a:bodyPr wrap="square">
            <a:spAutoFit/>
          </a:bodyPr>
          <a:lstStyle/>
          <a:p>
            <a:pPr algn="ctr"/>
            <a:r>
              <a:rPr lang="kk-KZ" sz="4000" dirty="0" smtClean="0"/>
              <a:t>Электрондық </a:t>
            </a:r>
            <a:r>
              <a:rPr lang="kk-KZ" sz="4000" dirty="0" smtClean="0"/>
              <a:t>микроскопия.</a:t>
            </a:r>
            <a:endParaRPr lang="ru-RU" sz="4000" b="1" dirty="0">
              <a:latin typeface="Times New Roman" pitchFamily="18" charset="0"/>
              <a:cs typeface="Times New Roman" pitchFamily="18" charset="0"/>
            </a:endParaRPr>
          </a:p>
        </p:txBody>
      </p:sp>
    </p:spTree>
  </p:cSld>
  <p:clrMapOvr>
    <a:masterClrMapping/>
  </p:clrMapOvr>
  <p:transition advClick="0" advTm="4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111970"/>
            <a:ext cx="9158330" cy="2389038"/>
          </a:xfrm>
          <a:prstGeom prst="rect">
            <a:avLst/>
          </a:prstGeom>
          <a:noFill/>
          <a:ln w="9525">
            <a:noFill/>
            <a:miter lim="800000"/>
            <a:headEnd/>
            <a:tailEnd/>
          </a:ln>
          <a:effectLst/>
        </p:spPr>
      </p:pic>
      <p:pic>
        <p:nvPicPr>
          <p:cNvPr id="5" name="Рисунок 4" descr="http://opticlab.net/d/173701/d/10.jpg"/>
          <p:cNvPicPr/>
          <p:nvPr/>
        </p:nvPicPr>
        <p:blipFill>
          <a:blip r:embed="rId4" cstate="print"/>
          <a:srcRect/>
          <a:stretch>
            <a:fillRect/>
          </a:stretch>
        </p:blipFill>
        <p:spPr bwMode="auto">
          <a:xfrm>
            <a:off x="0" y="3501008"/>
            <a:ext cx="9144000" cy="3356992"/>
          </a:xfrm>
          <a:prstGeom prst="rect">
            <a:avLst/>
          </a:prstGeom>
          <a:noFill/>
          <a:ln w="9525">
            <a:noFill/>
            <a:miter lim="800000"/>
            <a:headEnd/>
            <a:tailEnd/>
          </a:ln>
        </p:spPr>
      </p:pic>
      <p:sp>
        <p:nvSpPr>
          <p:cNvPr id="2" name="Прямоугольник 1"/>
          <p:cNvSpPr/>
          <p:nvPr/>
        </p:nvSpPr>
        <p:spPr>
          <a:xfrm>
            <a:off x="323528" y="188640"/>
            <a:ext cx="8280920" cy="830997"/>
          </a:xfrm>
          <a:prstGeom prst="rect">
            <a:avLst/>
          </a:prstGeom>
        </p:spPr>
        <p:txBody>
          <a:bodyPr wrap="square">
            <a:spAutoFit/>
          </a:bodyPr>
          <a:lstStyle/>
          <a:p>
            <a:r>
              <a:rPr lang="ru-RU" sz="2400" b="1" dirty="0">
                <a:solidFill>
                  <a:schemeClr val="bg1"/>
                </a:solidFill>
                <a:latin typeface="Times New Roman" panose="02020603050405020304" pitchFamily="18" charset="0"/>
                <a:cs typeface="Times New Roman" panose="02020603050405020304" pitchFamily="18" charset="0"/>
              </a:rPr>
              <a:t>Схема построения прибора для измерения спектра лазерного излучения, рассеянного на </a:t>
            </a:r>
            <a:r>
              <a:rPr lang="ru-RU" sz="2400" b="1" dirty="0" err="1" smtClean="0">
                <a:solidFill>
                  <a:schemeClr val="bg1"/>
                </a:solidFill>
                <a:latin typeface="Times New Roman" panose="02020603050405020304" pitchFamily="18" charset="0"/>
                <a:cs typeface="Times New Roman" panose="02020603050405020304" pitchFamily="18" charset="0"/>
              </a:rPr>
              <a:t>наночастицах</a:t>
            </a:r>
            <a:r>
              <a:rPr lang="ru-RU" sz="2400" b="1" dirty="0" smtClean="0">
                <a:solidFill>
                  <a:schemeClr val="bg1"/>
                </a:solidFill>
                <a:latin typeface="Times New Roman" panose="02020603050405020304" pitchFamily="18" charset="0"/>
                <a:cs typeface="Times New Roman" panose="02020603050405020304" pitchFamily="18" charset="0"/>
              </a:rPr>
              <a:t>  </a:t>
            </a:r>
            <a:endParaRPr lang="ru-RU"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Волна 1"/>
          <p:cNvSpPr/>
          <p:nvPr/>
        </p:nvSpPr>
        <p:spPr>
          <a:xfrm>
            <a:off x="1187624" y="332656"/>
            <a:ext cx="6912768" cy="936104"/>
          </a:xfrm>
          <a:prstGeom prst="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sz="2000" b="1" i="1" dirty="0">
                <a:solidFill>
                  <a:srgbClr val="7030A0"/>
                </a:solidFill>
                <a:latin typeface="Times New Roman" panose="02020603050405020304" pitchFamily="18" charset="0"/>
                <a:cs typeface="Times New Roman" panose="02020603050405020304" pitchFamily="18" charset="0"/>
              </a:rPr>
              <a:t>Жарықтың динамикалық шашырауының спектроскопиясы</a:t>
            </a:r>
            <a:endParaRPr lang="ru-RU" sz="2000" b="1" i="1" dirty="0">
              <a:solidFill>
                <a:srgbClr val="7030A0"/>
              </a:solidFill>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395536" y="1700808"/>
            <a:ext cx="4032448" cy="48965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kk-KZ" b="1" dirty="0" smtClean="0">
                <a:solidFill>
                  <a:srgbClr val="00B050"/>
                </a:solidFill>
                <a:latin typeface="Times New Roman" pitchFamily="18" charset="0"/>
                <a:cs typeface="Times New Roman" pitchFamily="18" charset="0"/>
              </a:rPr>
              <a:t>Артықшылықтары</a:t>
            </a:r>
            <a:r>
              <a:rPr lang="kk-KZ" dirty="0" smtClean="0">
                <a:solidFill>
                  <a:schemeClr val="tx1"/>
                </a:solidFill>
                <a:latin typeface="Times New Roman" pitchFamily="18" charset="0"/>
                <a:cs typeface="Times New Roman" pitchFamily="18" charset="0"/>
              </a:rPr>
              <a:t>:</a:t>
            </a:r>
          </a:p>
          <a:p>
            <a:pPr>
              <a:buFont typeface="Wingdings" pitchFamily="2" charset="2"/>
              <a:buChar char="Ø"/>
            </a:pPr>
            <a:r>
              <a:rPr lang="kk-KZ" dirty="0" smtClean="0">
                <a:solidFill>
                  <a:schemeClr val="tx1"/>
                </a:solidFill>
                <a:latin typeface="Times New Roman" pitchFamily="18" charset="0"/>
                <a:cs typeface="Times New Roman" pitchFamily="18" charset="0"/>
              </a:rPr>
              <a:t> Әдіс </a:t>
            </a:r>
            <a:r>
              <a:rPr lang="kk-KZ" dirty="0">
                <a:solidFill>
                  <a:schemeClr val="tx1"/>
                </a:solidFill>
                <a:latin typeface="Times New Roman" pitchFamily="18" charset="0"/>
                <a:cs typeface="Times New Roman" pitchFamily="18" charset="0"/>
              </a:rPr>
              <a:t>нанобөлшектер метрологиясында маңызды орын алады, ол өндірудің технологиялық процессіне кіруіне мүмкіндікке ие</a:t>
            </a:r>
          </a:p>
          <a:p>
            <a:pPr>
              <a:buFont typeface="Wingdings" pitchFamily="2" charset="2"/>
              <a:buChar char="Ø"/>
            </a:pPr>
            <a:r>
              <a:rPr lang="kk-KZ" dirty="0">
                <a:solidFill>
                  <a:schemeClr val="tx1"/>
                </a:solidFill>
                <a:latin typeface="Times New Roman" pitchFamily="18" charset="0"/>
                <a:cs typeface="Times New Roman" pitchFamily="18" charset="0"/>
              </a:rPr>
              <a:t> Үлгі дайындаудың қарапайымдылығы</a:t>
            </a:r>
          </a:p>
          <a:p>
            <a:pPr>
              <a:buFont typeface="Wingdings" pitchFamily="2" charset="2"/>
              <a:buChar char="Ø"/>
            </a:pPr>
            <a:r>
              <a:rPr lang="kk-KZ" dirty="0">
                <a:solidFill>
                  <a:schemeClr val="tx1"/>
                </a:solidFill>
                <a:latin typeface="Times New Roman" pitchFamily="18" charset="0"/>
                <a:cs typeface="Times New Roman" pitchFamily="18" charset="0"/>
              </a:rPr>
              <a:t> Шашыраған жарық интенсивтілігінің бөлшектердің өлшеміне қатаң тәуелділігі</a:t>
            </a:r>
          </a:p>
          <a:p>
            <a:pPr>
              <a:buFont typeface="Wingdings" pitchFamily="2" charset="2"/>
              <a:buChar char="Ø"/>
            </a:pPr>
            <a:r>
              <a:rPr lang="kk-KZ" dirty="0">
                <a:solidFill>
                  <a:schemeClr val="tx1"/>
                </a:solidFill>
                <a:latin typeface="Times New Roman" pitchFamily="18" charset="0"/>
                <a:cs typeface="Times New Roman" pitchFamily="18" charset="0"/>
              </a:rPr>
              <a:t> Өлшеу обьектісіне әсерін тигізбейді</a:t>
            </a:r>
          </a:p>
          <a:p>
            <a:pPr>
              <a:buFont typeface="Wingdings" pitchFamily="2" charset="2"/>
              <a:buChar char="Ø"/>
            </a:pPr>
            <a:r>
              <a:rPr lang="kk-KZ" dirty="0">
                <a:solidFill>
                  <a:schemeClr val="tx1"/>
                </a:solidFill>
                <a:latin typeface="Times New Roman" pitchFamily="18" charset="0"/>
                <a:cs typeface="Times New Roman" pitchFamily="18" charset="0"/>
              </a:rPr>
              <a:t> Нанобөлшектердің өлшемдері бойынша таралуын тез арада алу мүмкіндігі</a:t>
            </a:r>
          </a:p>
          <a:p>
            <a:pPr>
              <a:buFont typeface="Wingdings" pitchFamily="2" charset="2"/>
              <a:buChar char="Ø"/>
            </a:pPr>
            <a:r>
              <a:rPr lang="kk-KZ" dirty="0">
                <a:solidFill>
                  <a:schemeClr val="tx1"/>
                </a:solidFill>
                <a:latin typeface="Times New Roman" pitchFamily="18" charset="0"/>
                <a:cs typeface="Times New Roman" pitchFamily="18" charset="0"/>
              </a:rPr>
              <a:t>Эксплуатация қарапайымдылығы</a:t>
            </a:r>
          </a:p>
        </p:txBody>
      </p:sp>
      <p:sp>
        <p:nvSpPr>
          <p:cNvPr id="4" name="Скругленный прямоугольник 3"/>
          <p:cNvSpPr/>
          <p:nvPr/>
        </p:nvSpPr>
        <p:spPr>
          <a:xfrm>
            <a:off x="4427984" y="1700808"/>
            <a:ext cx="4320480" cy="48965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buFont typeface="Wingdings" pitchFamily="2" charset="2"/>
              <a:buChar char="Ø"/>
            </a:pPr>
            <a:endParaRPr lang="kk-KZ" dirty="0" smtClean="0">
              <a:solidFill>
                <a:schemeClr val="tx1"/>
              </a:solidFill>
              <a:latin typeface="Times New Roman" pitchFamily="18" charset="0"/>
              <a:cs typeface="Times New Roman" pitchFamily="18" charset="0"/>
            </a:endParaRPr>
          </a:p>
          <a:p>
            <a:pPr>
              <a:buFont typeface="Wingdings" pitchFamily="2" charset="2"/>
              <a:buChar char="Ø"/>
            </a:pPr>
            <a:endParaRPr lang="kk-KZ" dirty="0">
              <a:solidFill>
                <a:schemeClr val="tx1"/>
              </a:solidFill>
              <a:latin typeface="Times New Roman" pitchFamily="18" charset="0"/>
              <a:cs typeface="Times New Roman" pitchFamily="18" charset="0"/>
            </a:endParaRPr>
          </a:p>
          <a:p>
            <a:pPr>
              <a:buFont typeface="Wingdings" pitchFamily="2" charset="2"/>
              <a:buChar char="Ø"/>
            </a:pPr>
            <a:endParaRPr lang="kk-KZ" dirty="0" smtClean="0">
              <a:solidFill>
                <a:schemeClr val="tx1"/>
              </a:solidFill>
              <a:latin typeface="Times New Roman" pitchFamily="18" charset="0"/>
              <a:cs typeface="Times New Roman" pitchFamily="18" charset="0"/>
            </a:endParaRPr>
          </a:p>
          <a:p>
            <a:r>
              <a:rPr lang="kk-KZ" b="1" dirty="0" smtClean="0">
                <a:solidFill>
                  <a:srgbClr val="002060"/>
                </a:solidFill>
                <a:latin typeface="Times New Roman" pitchFamily="18" charset="0"/>
                <a:cs typeface="Times New Roman" pitchFamily="18" charset="0"/>
              </a:rPr>
              <a:t>Кемшіліктері:</a:t>
            </a:r>
          </a:p>
          <a:p>
            <a:pPr>
              <a:buFont typeface="Wingdings" pitchFamily="2" charset="2"/>
              <a:buChar char="Ø"/>
            </a:pPr>
            <a:r>
              <a:rPr lang="kk-KZ" dirty="0" smtClean="0">
                <a:solidFill>
                  <a:schemeClr val="tx1"/>
                </a:solidFill>
                <a:latin typeface="Times New Roman" pitchFamily="18" charset="0"/>
                <a:cs typeface="Times New Roman" pitchFamily="18" charset="0"/>
              </a:rPr>
              <a:t>Обьектілердің </a:t>
            </a:r>
            <a:r>
              <a:rPr lang="kk-KZ" dirty="0">
                <a:solidFill>
                  <a:schemeClr val="tx1"/>
                </a:solidFill>
                <a:latin typeface="Times New Roman" pitchFamily="18" charset="0"/>
                <a:cs typeface="Times New Roman" pitchFamily="18" charset="0"/>
              </a:rPr>
              <a:t>формасын анықтау мүмкін емес</a:t>
            </a:r>
          </a:p>
          <a:p>
            <a:pPr>
              <a:buFont typeface="Wingdings" pitchFamily="2" charset="2"/>
              <a:buChar char="Ø"/>
            </a:pPr>
            <a:r>
              <a:rPr lang="kk-KZ" dirty="0">
                <a:solidFill>
                  <a:schemeClr val="tx1"/>
                </a:solidFill>
                <a:latin typeface="Times New Roman" pitchFamily="18" charset="0"/>
                <a:cs typeface="Times New Roman" pitchFamily="18" charset="0"/>
              </a:rPr>
              <a:t> Гидрофобты ұнтақтарды өлшеу кезінде сұйық еріткішті таңдау қажеттілігі</a:t>
            </a:r>
          </a:p>
          <a:p>
            <a:pPr>
              <a:buFont typeface="Wingdings" pitchFamily="2" charset="2"/>
              <a:buChar char="Ø"/>
            </a:pPr>
            <a:r>
              <a:rPr lang="kk-KZ" dirty="0">
                <a:solidFill>
                  <a:schemeClr val="tx1"/>
                </a:solidFill>
                <a:latin typeface="Times New Roman" pitchFamily="18" charset="0"/>
                <a:cs typeface="Times New Roman" pitchFamily="18" charset="0"/>
              </a:rPr>
              <a:t> Күрделі формадағы бөлшектерді зерттеген кезде, программа оны әр түрлі өлшемдегі бірнеше обьектілер деп көрсетеді</a:t>
            </a:r>
          </a:p>
          <a:p>
            <a:pPr>
              <a:buFont typeface="Wingdings" pitchFamily="2" charset="2"/>
              <a:buChar char="Ø"/>
            </a:pPr>
            <a:r>
              <a:rPr lang="kk-KZ" dirty="0">
                <a:solidFill>
                  <a:schemeClr val="tx1"/>
                </a:solidFill>
                <a:latin typeface="Times New Roman" pitchFamily="18" charset="0"/>
                <a:cs typeface="Times New Roman" pitchFamily="18" charset="0"/>
              </a:rPr>
              <a:t> Шашыраған жарық интенсивтілігінің бөлшектердің өлшеміне қатаң тәуелділігі аз өлшемді заттардың үлкен өлшемді заттардың қасында анықтау қиындығы. Аппараттың техникалық сипаттамасының жоғары дәрежеде болуын талап етеді</a:t>
            </a:r>
          </a:p>
          <a:p>
            <a:pPr>
              <a:buFont typeface="Wingdings" pitchFamily="2" charset="2"/>
              <a:buChar char="Ø"/>
            </a:pPr>
            <a:endParaRPr lang="kk-KZ" dirty="0">
              <a:solidFill>
                <a:schemeClr val="tx1"/>
              </a:solidFill>
            </a:endParaRPr>
          </a:p>
          <a:p>
            <a:pPr>
              <a:buFont typeface="Wingdings" pitchFamily="2" charset="2"/>
              <a:buChar char="Ø"/>
            </a:pPr>
            <a:endParaRPr lang="ru-RU" dirty="0">
              <a:solidFill>
                <a:schemeClr val="tx1"/>
              </a:solidFill>
            </a:endParaRPr>
          </a:p>
        </p:txBody>
      </p:sp>
      <p:sp>
        <p:nvSpPr>
          <p:cNvPr id="6" name="Выгнутая влево стрелка 5"/>
          <p:cNvSpPr/>
          <p:nvPr/>
        </p:nvSpPr>
        <p:spPr>
          <a:xfrm>
            <a:off x="251520" y="908720"/>
            <a:ext cx="936104" cy="936104"/>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7" name="Выгнутая вправо стрелка 6"/>
          <p:cNvSpPr/>
          <p:nvPr/>
        </p:nvSpPr>
        <p:spPr>
          <a:xfrm>
            <a:off x="8100392" y="908720"/>
            <a:ext cx="899592" cy="965258"/>
          </a:xfrm>
          <a:prstGeom prst="curved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1125566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Прямоугольник 4"/>
          <p:cNvSpPr/>
          <p:nvPr/>
        </p:nvSpPr>
        <p:spPr>
          <a:xfrm>
            <a:off x="0" y="0"/>
            <a:ext cx="8892480" cy="2585323"/>
          </a:xfrm>
          <a:prstGeom prst="rect">
            <a:avLst/>
          </a:prstGeom>
        </p:spPr>
        <p:txBody>
          <a:bodyPr wrap="square">
            <a:spAutoFit/>
          </a:bodyPr>
          <a:lstStyle/>
          <a:p>
            <a:pPr algn="just"/>
            <a:r>
              <a:rPr lang="kk-KZ" dirty="0" smtClean="0">
                <a:latin typeface="Times New Roman" pitchFamily="18" charset="0"/>
                <a:cs typeface="Times New Roman" pitchFamily="18" charset="0"/>
              </a:rPr>
              <a:t>Шығыс Қытай ғылым мен техника университетінің зерттеушілері </a:t>
            </a:r>
            <a:r>
              <a:rPr lang="ru-RU" b="1" dirty="0" smtClean="0">
                <a:latin typeface="Times New Roman" pitchFamily="18" charset="0"/>
                <a:ea typeface="Times New Roman" pitchFamily="18" charset="0"/>
                <a:cs typeface="Times New Roman" pitchFamily="18" charset="0"/>
              </a:rPr>
              <a:t>35–110 нм </a:t>
            </a:r>
            <a:r>
              <a:rPr lang="ru-RU" dirty="0" smtClean="0">
                <a:latin typeface="Times New Roman" pitchFamily="18" charset="0"/>
                <a:ea typeface="Times New Roman" pitchFamily="18" charset="0"/>
                <a:cs typeface="Times New Roman" pitchFamily="18" charset="0"/>
              </a:rPr>
              <a:t>диапазонындағы нанобөлшектердің өлшемдерін анықтауға мүмкіндік беретін </a:t>
            </a:r>
            <a:r>
              <a:rPr lang="kk-KZ" dirty="0" smtClean="0">
                <a:latin typeface="Times New Roman" pitchFamily="18" charset="0"/>
                <a:cs typeface="Times New Roman" pitchFamily="18" charset="0"/>
              </a:rPr>
              <a:t>жарық шашыраудың қарапайым әдісін ұсынады. Олар наножүйелердің өлшемі жөнінде ақпаратты плазмонды резонанс нәтижиесінде нанобөлшек бетінде пайда болған жарық түсі бойынша алуға болады деп ұсынды. Бұл түстерді темнопольная микроскопия көмегімен оңай көруге болады. Нанобөлшектердің шашыратқан қызыл, көк, жасыл түстердің интенсивтіліктері олардың диаметрлеріне сай келеді және бұл жағдайды нанобөлшектредің өлшемін анықтаудың аналитикалық сигналы ретінде қарастыруға болады. Бұл әдіс ыңғайлы және аз уақытты қажет етеді.</a:t>
            </a:r>
          </a:p>
        </p:txBody>
      </p:sp>
      <p:pic>
        <p:nvPicPr>
          <p:cNvPr id="7" name="Рисунок 6" descr="1336015429c2177.jpg"/>
          <p:cNvPicPr/>
          <p:nvPr/>
        </p:nvPicPr>
        <p:blipFill>
          <a:blip r:embed="rId3" cstate="print"/>
          <a:srcRect/>
          <a:stretch>
            <a:fillRect/>
          </a:stretch>
        </p:blipFill>
        <p:spPr bwMode="auto">
          <a:xfrm>
            <a:off x="1133872" y="2780928"/>
            <a:ext cx="6624736" cy="244827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049" name="Рисунок 1" descr="http://opticlab.net/d/173701/d/295005601_7.jpg"/>
          <p:cNvPicPr>
            <a:picLocks noChangeAspect="1" noChangeArrowheads="1"/>
          </p:cNvPicPr>
          <p:nvPr/>
        </p:nvPicPr>
        <p:blipFill>
          <a:blip r:embed="rId3" cstate="print"/>
          <a:srcRect/>
          <a:stretch>
            <a:fillRect/>
          </a:stretch>
        </p:blipFill>
        <p:spPr bwMode="auto">
          <a:xfrm>
            <a:off x="0" y="1714488"/>
            <a:ext cx="9144000" cy="4000528"/>
          </a:xfrm>
          <a:prstGeom prst="rect">
            <a:avLst/>
          </a:prstGeom>
          <a:noFill/>
        </p:spPr>
      </p:pic>
      <p:sp>
        <p:nvSpPr>
          <p:cNvPr id="2051" name="Rectangle 3"/>
          <p:cNvSpPr>
            <a:spLocks noChangeArrowheads="1"/>
          </p:cNvSpPr>
          <p:nvPr/>
        </p:nvSpPr>
        <p:spPr bwMode="auto">
          <a:xfrm>
            <a:off x="0" y="2552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857224" y="285728"/>
            <a:ext cx="7500990" cy="830997"/>
          </a:xfrm>
          <a:prstGeom prst="rect">
            <a:avLst/>
          </a:prstGeom>
          <a:noFill/>
        </p:spPr>
        <p:txBody>
          <a:bodyPr wrap="square" rtlCol="0">
            <a:spAutoFit/>
          </a:bodyPr>
          <a:lstStyle/>
          <a:p>
            <a:pPr algn="ctr"/>
            <a:r>
              <a:rPr lang="kk-KZ" sz="2400" b="1" dirty="0" smtClean="0">
                <a:latin typeface="Times New Roman" pitchFamily="18" charset="0"/>
                <a:cs typeface="Times New Roman" pitchFamily="18" charset="0"/>
              </a:rPr>
              <a:t>Нанобөлшектердің өлшемін анықтауға арналған құралдардың салыстырмалы құны</a:t>
            </a:r>
            <a:endParaRPr lang="ru-RU" sz="2400"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3106519" cy="23488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86" y="2348880"/>
            <a:ext cx="3110806" cy="2160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40152" y="1"/>
            <a:ext cx="3203848" cy="23488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940152" y="2348881"/>
            <a:ext cx="3203848" cy="2160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106520" y="0"/>
            <a:ext cx="2833632" cy="23488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106519" y="2358919"/>
            <a:ext cx="2833633" cy="2150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940153" y="4509120"/>
            <a:ext cx="3203848" cy="23488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286" y="4509120"/>
            <a:ext cx="3110807" cy="23488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106522" y="4509120"/>
            <a:ext cx="2833632" cy="23488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2" name="Объект 1"/>
          <p:cNvSpPr>
            <a:spLocks noGrp="1"/>
          </p:cNvSpPr>
          <p:nvPr>
            <p:ph sz="half" idx="1"/>
          </p:nvPr>
        </p:nvSpPr>
        <p:spPr>
          <a:xfrm>
            <a:off x="0" y="980728"/>
            <a:ext cx="4860032" cy="4176464"/>
          </a:xfrm>
        </p:spPr>
        <p:txBody>
          <a:bodyPr>
            <a:normAutofit fontScale="55000" lnSpcReduction="20000"/>
          </a:bodyPr>
          <a:lstStyle/>
          <a:p>
            <a:r>
              <a:rPr lang="kk-KZ" sz="3600" i="1" u="sng" dirty="0">
                <a:solidFill>
                  <a:schemeClr val="accent3">
                    <a:lumMod val="50000"/>
                  </a:schemeClr>
                </a:solidFill>
                <a:latin typeface="Times New Roman" pitchFamily="18" charset="0"/>
                <a:cs typeface="Times New Roman" pitchFamily="18" charset="0"/>
              </a:rPr>
              <a:t>Наножүйелер</a:t>
            </a:r>
            <a:r>
              <a:rPr lang="kk-KZ" sz="3600" dirty="0">
                <a:solidFill>
                  <a:schemeClr val="tx1">
                    <a:lumMod val="95000"/>
                    <a:lumOff val="5000"/>
                  </a:schemeClr>
                </a:solidFill>
                <a:latin typeface="Times New Roman" pitchFamily="18" charset="0"/>
                <a:cs typeface="Times New Roman" pitchFamily="18" charset="0"/>
              </a:rPr>
              <a:t> </a:t>
            </a:r>
            <a:r>
              <a:rPr lang="en-US" sz="3600" dirty="0">
                <a:solidFill>
                  <a:schemeClr val="tx1">
                    <a:lumMod val="95000"/>
                    <a:lumOff val="5000"/>
                  </a:schemeClr>
                </a:solidFill>
                <a:latin typeface="Times New Roman" pitchFamily="18" charset="0"/>
                <a:cs typeface="Times New Roman" pitchFamily="18" charset="0"/>
              </a:rPr>
              <a:t>– </a:t>
            </a:r>
            <a:r>
              <a:rPr lang="kk-KZ" sz="3600" i="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қазіргі ғылым мен техниканың </a:t>
            </a:r>
            <a:r>
              <a:rPr lang="kk-KZ" sz="3600" i="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зерттеу облысының болашағы бар </a:t>
            </a:r>
            <a:r>
              <a:rPr lang="kk-KZ" sz="3600" i="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әрі маңызды объектісі болып табылады.  </a:t>
            </a:r>
            <a:r>
              <a:rPr lang="kk-KZ" sz="3600"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Наножүйелер деп өлшемдері  </a:t>
            </a:r>
            <a:r>
              <a:rPr lang="ru-RU" sz="36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en-US" sz="36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36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100 </a:t>
            </a:r>
            <a:r>
              <a:rPr lang="ru-RU" sz="3600" i="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нм</a:t>
            </a:r>
            <a:r>
              <a:rPr lang="ru-RU" sz="36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kk-KZ" sz="36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аралығында болатын жоғары</a:t>
            </a:r>
            <a:r>
              <a:rPr lang="en-US" sz="36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kk-KZ" sz="36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дисперсті</a:t>
            </a:r>
            <a:r>
              <a:rPr lang="ru-RU" sz="36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600"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заттарды</a:t>
            </a:r>
            <a:r>
              <a:rPr lang="ru-RU" sz="3600"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600"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айтамыз</a:t>
            </a:r>
            <a:r>
              <a:rPr lang="ru-RU" sz="36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kk-KZ" sz="36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3600" i="1" dirty="0" err="1"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Наножүйелердің</a:t>
            </a:r>
            <a:r>
              <a:rPr lang="ru-RU" sz="3600" i="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600" i="1" dirty="0" err="1"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негізгі</a:t>
            </a:r>
            <a:r>
              <a:rPr lang="ru-RU" sz="3600" i="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600" i="1" dirty="0" err="1"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қасиеттеріне</a:t>
            </a:r>
            <a:r>
              <a:rPr lang="ru-RU" sz="3600" i="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600" i="1" dirty="0" err="1"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мыналар</a:t>
            </a:r>
            <a:r>
              <a:rPr lang="ru-RU" sz="3600" i="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600" i="1" dirty="0" err="1"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жатады</a:t>
            </a:r>
            <a:r>
              <a:rPr lang="ru-RU" sz="3600" i="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3600" i="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r>
              <a:rPr lang="ru-RU" sz="3600" i="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1.  </a:t>
            </a:r>
            <a:r>
              <a:rPr lang="ru-RU" sz="3600" i="1" dirty="0" err="1">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Массасының</a:t>
            </a:r>
            <a:r>
              <a:rPr lang="ru-RU" sz="3600" i="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600" i="1" dirty="0" err="1">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салыстырмалы</a:t>
            </a:r>
            <a:r>
              <a:rPr lang="ru-RU" sz="3600" i="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600" i="1" dirty="0" err="1">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аздығы</a:t>
            </a:r>
            <a:r>
              <a:rPr lang="ru-RU" sz="3600" i="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marL="0" indent="0"/>
            <a:r>
              <a:rPr lang="kk-KZ" sz="3600" i="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kk-KZ" sz="3600" i="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2. Үлкен беттік ауданының </a:t>
            </a:r>
            <a:r>
              <a:rPr lang="kk-KZ" sz="3600" i="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болуы</a:t>
            </a:r>
            <a:r>
              <a:rPr lang="kk-KZ" sz="3600" i="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marL="0" indent="0"/>
            <a:r>
              <a:rPr lang="kk-KZ" sz="3600" i="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3.Агломераттар құру қабілеті;</a:t>
            </a:r>
            <a:endParaRPr lang="en-US" sz="3600" i="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r>
              <a:rPr lang="kk-KZ" sz="3600" i="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4.Тез </a:t>
            </a:r>
            <a:r>
              <a:rPr lang="kk-KZ" sz="3600" i="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таралуы;</a:t>
            </a:r>
          </a:p>
          <a:p>
            <a:endParaRPr lang="ru-RU" dirty="0"/>
          </a:p>
        </p:txBody>
      </p:sp>
      <p:sp>
        <p:nvSpPr>
          <p:cNvPr id="3" name="Объект 2"/>
          <p:cNvSpPr>
            <a:spLocks noGrp="1"/>
          </p:cNvSpPr>
          <p:nvPr>
            <p:ph sz="half" idx="2"/>
          </p:nvPr>
        </p:nvSpPr>
        <p:spPr>
          <a:xfrm>
            <a:off x="4499992" y="1097280"/>
            <a:ext cx="4392488" cy="3627864"/>
          </a:xfrm>
        </p:spPr>
        <p:txBody>
          <a:bodyPr>
            <a:noAutofit/>
          </a:bodyPr>
          <a:lstStyle/>
          <a:p>
            <a:r>
              <a:rPr lang="kk-KZ" sz="2000" i="1" dirty="0" smtClean="0">
                <a:latin typeface="Times New Roman" panose="02020603050405020304" pitchFamily="18" charset="0"/>
                <a:cs typeface="Times New Roman" panose="02020603050405020304" pitchFamily="18" charset="0"/>
              </a:rPr>
              <a:t>Өздерінің өлшемдері мен ерекше қасиеттерінің күшіне байланысты наножүйелер тыңғылықты зерттеуді қажет етеді. Олардың түзілу процестерін, таралуын және қоршаған ортадағы іс-әрекетін міндетті түрде зерттеу керек. Сонымен қатар, кенеттен қоршаған ауа арқылы таралып адамзатқа әкелетін потенциалды қауіпті де бағалау қажет.</a:t>
            </a:r>
            <a:endParaRPr lang="ru-RU" sz="2000" i="1" dirty="0" smtClean="0">
              <a:latin typeface="Times New Roman" panose="02020603050405020304" pitchFamily="18" charset="0"/>
              <a:cs typeface="Times New Roman" panose="02020603050405020304" pitchFamily="18" charset="0"/>
            </a:endParaRPr>
          </a:p>
        </p:txBody>
      </p:sp>
      <p:sp>
        <p:nvSpPr>
          <p:cNvPr id="4" name="Заголовок 3"/>
          <p:cNvSpPr>
            <a:spLocks noGrp="1"/>
          </p:cNvSpPr>
          <p:nvPr>
            <p:ph type="title"/>
          </p:nvPr>
        </p:nvSpPr>
        <p:spPr/>
        <p:txBody>
          <a:bodyPr/>
          <a:lstStyle/>
          <a:p>
            <a:r>
              <a:rPr lang="kk-KZ" dirty="0" smtClean="0">
                <a:solidFill>
                  <a:srgbClr val="E92BC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Наножүйелер дегеніміз не?</a:t>
            </a:r>
            <a:endParaRPr lang="ru-RU" dirty="0">
              <a:solidFill>
                <a:srgbClr val="E92BC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59194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00628"/>
            <a:ext cx="7876356" cy="3912548"/>
          </a:xfrm>
        </p:spPr>
        <p:txBody>
          <a:bodyPr/>
          <a:lstStyle/>
          <a:p>
            <a:pPr lvl="0"/>
            <a:r>
              <a:rPr lang="ru-RU" dirty="0" smtClean="0"/>
              <a:t>        </a:t>
            </a:r>
          </a:p>
          <a:p>
            <a:pPr lvl="0"/>
            <a:r>
              <a:rPr lang="ru-RU" dirty="0"/>
              <a:t> </a:t>
            </a:r>
            <a:r>
              <a:rPr lang="ru-RU" dirty="0" smtClean="0"/>
              <a:t>                          </a:t>
            </a:r>
          </a:p>
          <a:p>
            <a:pPr lvl="0"/>
            <a:endParaRPr lang="ru-RU" dirty="0"/>
          </a:p>
          <a:p>
            <a:pPr lvl="0"/>
            <a:endParaRPr lang="ru-RU" dirty="0" smtClean="0"/>
          </a:p>
          <a:p>
            <a:pPr lvl="0"/>
            <a:endParaRPr lang="ru-RU" dirty="0"/>
          </a:p>
          <a:p>
            <a:pPr lvl="0"/>
            <a:endParaRPr lang="ru-RU" dirty="0" smtClean="0"/>
          </a:p>
          <a:p>
            <a:pPr lvl="0"/>
            <a:r>
              <a:rPr lang="ru-RU" dirty="0" smtClean="0"/>
              <a:t>     </a:t>
            </a:r>
          </a:p>
          <a:p>
            <a:pPr lvl="0"/>
            <a:endParaRPr lang="ru-RU" dirty="0" smtClean="0"/>
          </a:p>
          <a:p>
            <a:pPr lvl="0"/>
            <a:endParaRPr lang="ru-RU" dirty="0"/>
          </a:p>
          <a:p>
            <a:endParaRPr lang="ru-RU" dirty="0"/>
          </a:p>
        </p:txBody>
      </p:sp>
      <p:sp>
        <p:nvSpPr>
          <p:cNvPr id="4" name="Стрелка вправо 3"/>
          <p:cNvSpPr/>
          <p:nvPr/>
        </p:nvSpPr>
        <p:spPr>
          <a:xfrm>
            <a:off x="795033" y="1600080"/>
            <a:ext cx="405759" cy="2880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6" name="Овал 5"/>
          <p:cNvSpPr/>
          <p:nvPr/>
        </p:nvSpPr>
        <p:spPr>
          <a:xfrm>
            <a:off x="1331640" y="1461242"/>
            <a:ext cx="5184576" cy="57088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ru-RU" b="1" i="1" dirty="0" err="1" smtClean="0">
                <a:solidFill>
                  <a:srgbClr val="FF0000"/>
                </a:solidFill>
                <a:latin typeface="Times New Roman" panose="02020603050405020304" pitchFamily="18" charset="0"/>
                <a:cs typeface="Times New Roman" panose="02020603050405020304" pitchFamily="18" charset="0"/>
              </a:rPr>
              <a:t>Электронды</a:t>
            </a:r>
            <a:r>
              <a:rPr lang="ru-RU" b="1" i="1" dirty="0" smtClean="0">
                <a:solidFill>
                  <a:srgbClr val="FF0000"/>
                </a:solidFill>
                <a:latin typeface="Times New Roman" panose="02020603050405020304" pitchFamily="18" charset="0"/>
                <a:cs typeface="Times New Roman" panose="02020603050405020304" pitchFamily="18" charset="0"/>
              </a:rPr>
              <a:t> </a:t>
            </a:r>
            <a:r>
              <a:rPr lang="ru-RU" b="1" i="1" dirty="0" err="1" smtClean="0">
                <a:solidFill>
                  <a:srgbClr val="FF0000"/>
                </a:solidFill>
                <a:latin typeface="Times New Roman" panose="02020603050405020304" pitchFamily="18" charset="0"/>
                <a:cs typeface="Times New Roman" panose="02020603050405020304" pitchFamily="18" charset="0"/>
              </a:rPr>
              <a:t>сканирлеуші</a:t>
            </a:r>
            <a:r>
              <a:rPr lang="ru-RU" b="1" i="1" dirty="0" smtClean="0">
                <a:solidFill>
                  <a:srgbClr val="FF0000"/>
                </a:solidFill>
                <a:latin typeface="Times New Roman" panose="02020603050405020304" pitchFamily="18" charset="0"/>
                <a:cs typeface="Times New Roman" panose="02020603050405020304" pitchFamily="18" charset="0"/>
              </a:rPr>
              <a:t> </a:t>
            </a:r>
            <a:r>
              <a:rPr lang="ru-RU" b="1" i="1" dirty="0">
                <a:solidFill>
                  <a:srgbClr val="FF0000"/>
                </a:solidFill>
                <a:latin typeface="Times New Roman" panose="02020603050405020304" pitchFamily="18" charset="0"/>
                <a:cs typeface="Times New Roman" panose="02020603050405020304" pitchFamily="18" charset="0"/>
              </a:rPr>
              <a:t>микроскопия</a:t>
            </a: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2797" y="2414081"/>
            <a:ext cx="5175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Овал 6"/>
          <p:cNvSpPr/>
          <p:nvPr/>
        </p:nvSpPr>
        <p:spPr>
          <a:xfrm>
            <a:off x="1342036" y="2300094"/>
            <a:ext cx="5184576" cy="62485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ru-RU" b="1" i="1" dirty="0" err="1">
                <a:solidFill>
                  <a:srgbClr val="002060"/>
                </a:solidFill>
                <a:latin typeface="Times New Roman" panose="02020603050405020304" pitchFamily="18" charset="0"/>
                <a:cs typeface="Times New Roman" panose="02020603050405020304" pitchFamily="18" charset="0"/>
              </a:rPr>
              <a:t>Атомды</a:t>
            </a:r>
            <a:r>
              <a:rPr lang="ru-RU" b="1" i="1" dirty="0">
                <a:solidFill>
                  <a:srgbClr val="002060"/>
                </a:solidFill>
                <a:latin typeface="Times New Roman" panose="02020603050405020304" pitchFamily="18" charset="0"/>
                <a:cs typeface="Times New Roman" panose="02020603050405020304" pitchFamily="18" charset="0"/>
              </a:rPr>
              <a:t> </a:t>
            </a:r>
            <a:r>
              <a:rPr lang="ru-RU" b="1" i="1" dirty="0" smtClean="0">
                <a:solidFill>
                  <a:srgbClr val="002060"/>
                </a:solidFill>
                <a:latin typeface="Times New Roman" panose="02020603050405020304" pitchFamily="18" charset="0"/>
                <a:cs typeface="Times New Roman" panose="02020603050405020304" pitchFamily="18" charset="0"/>
              </a:rPr>
              <a:t>–</a:t>
            </a:r>
            <a:r>
              <a:rPr lang="ru-RU" b="1" i="1" dirty="0" err="1" smtClean="0">
                <a:solidFill>
                  <a:srgbClr val="002060"/>
                </a:solidFill>
                <a:latin typeface="Times New Roman" panose="02020603050405020304" pitchFamily="18" charset="0"/>
                <a:cs typeface="Times New Roman" panose="02020603050405020304" pitchFamily="18" charset="0"/>
              </a:rPr>
              <a:t>адсорбционды</a:t>
            </a:r>
            <a:r>
              <a:rPr lang="ru-RU" b="1" i="1" dirty="0" smtClean="0">
                <a:solidFill>
                  <a:srgbClr val="002060"/>
                </a:solidFill>
                <a:latin typeface="Times New Roman" panose="02020603050405020304" pitchFamily="18" charset="0"/>
                <a:cs typeface="Times New Roman" panose="02020603050405020304" pitchFamily="18" charset="0"/>
              </a:rPr>
              <a:t> </a:t>
            </a:r>
            <a:r>
              <a:rPr lang="ru-RU" b="1" i="1" dirty="0">
                <a:solidFill>
                  <a:srgbClr val="002060"/>
                </a:solidFill>
                <a:latin typeface="Times New Roman" panose="02020603050405020304" pitchFamily="18" charset="0"/>
                <a:cs typeface="Times New Roman" panose="02020603050405020304" pitchFamily="18" charset="0"/>
              </a:rPr>
              <a:t>микроскопия</a:t>
            </a:r>
          </a:p>
        </p:txBody>
      </p:sp>
      <p:pic>
        <p:nvPicPr>
          <p:cNvPr id="205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5033" y="3312950"/>
            <a:ext cx="5175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Овал 7"/>
          <p:cNvSpPr/>
          <p:nvPr/>
        </p:nvSpPr>
        <p:spPr>
          <a:xfrm>
            <a:off x="1342036" y="3233737"/>
            <a:ext cx="5390204" cy="55530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k-KZ" b="1" i="1" dirty="0" smtClean="0">
                <a:latin typeface="Times New Roman" panose="02020603050405020304" pitchFamily="18" charset="0"/>
                <a:cs typeface="Times New Roman" panose="02020603050405020304" pitchFamily="18" charset="0"/>
              </a:rPr>
              <a:t>Жарықтың динамикалық шашырауының спектроскопиясы</a:t>
            </a:r>
            <a:endParaRPr lang="ru-RU" b="1" i="1" dirty="0">
              <a:latin typeface="Times New Roman" panose="02020603050405020304" pitchFamily="18" charset="0"/>
              <a:cs typeface="Times New Roman" panose="02020603050405020304" pitchFamily="18" charset="0"/>
            </a:endParaRPr>
          </a:p>
        </p:txBody>
      </p:sp>
      <p:pic>
        <p:nvPicPr>
          <p:cNvPr id="205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52797" y="4315903"/>
            <a:ext cx="517525" cy="401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Овал 8"/>
          <p:cNvSpPr/>
          <p:nvPr/>
        </p:nvSpPr>
        <p:spPr>
          <a:xfrm>
            <a:off x="1342036" y="4236293"/>
            <a:ext cx="5390204" cy="56085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kk-KZ" sz="2000" b="1" i="1" dirty="0">
                <a:solidFill>
                  <a:srgbClr val="00FFFF"/>
                </a:solidFill>
                <a:latin typeface="Times New Roman" pitchFamily="18" charset="0"/>
                <a:cs typeface="Times New Roman" pitchFamily="18" charset="0"/>
              </a:rPr>
              <a:t>Рентгенографиялық әдістер</a:t>
            </a:r>
            <a:endParaRPr lang="ru-RU" sz="2000" b="1" i="1" dirty="0">
              <a:solidFill>
                <a:srgbClr val="00FFFF"/>
              </a:solidFill>
              <a:latin typeface="Times New Roman" pitchFamily="18" charset="0"/>
              <a:cs typeface="Times New Roman" pitchFamily="18" charset="0"/>
            </a:endParaRPr>
          </a:p>
        </p:txBody>
      </p:sp>
      <p:sp>
        <p:nvSpPr>
          <p:cNvPr id="10" name="Прямоугольная выноска 9"/>
          <p:cNvSpPr/>
          <p:nvPr/>
        </p:nvSpPr>
        <p:spPr>
          <a:xfrm>
            <a:off x="539552" y="476672"/>
            <a:ext cx="7344816" cy="792088"/>
          </a:xfrm>
          <a:prstGeom prst="wedgeRectCallout">
            <a:avLst>
              <a:gd name="adj1" fmla="val -44617"/>
              <a:gd name="adj2" fmla="val 9006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sz="2000" b="1" u="sng" dirty="0">
                <a:solidFill>
                  <a:srgbClr val="00B050"/>
                </a:solidFill>
                <a:latin typeface="Times New Roman" panose="02020603050405020304" pitchFamily="18" charset="0"/>
                <a:cs typeface="Times New Roman" panose="02020603050405020304" pitchFamily="18" charset="0"/>
              </a:rPr>
              <a:t>Нанобөлшектердің өлшемін </a:t>
            </a:r>
            <a:r>
              <a:rPr lang="kk-KZ" sz="2000" b="1" u="sng" dirty="0" smtClean="0">
                <a:solidFill>
                  <a:srgbClr val="00B050"/>
                </a:solidFill>
                <a:latin typeface="Times New Roman" panose="02020603050405020304" pitchFamily="18" charset="0"/>
                <a:cs typeface="Times New Roman" panose="02020603050405020304" pitchFamily="18" charset="0"/>
              </a:rPr>
              <a:t>анықтайтын негізгі </a:t>
            </a:r>
            <a:r>
              <a:rPr lang="kk-KZ" sz="2000" b="1" u="sng" dirty="0">
                <a:solidFill>
                  <a:srgbClr val="00B050"/>
                </a:solidFill>
                <a:latin typeface="Times New Roman" panose="02020603050405020304" pitchFamily="18" charset="0"/>
                <a:cs typeface="Times New Roman" panose="02020603050405020304" pitchFamily="18" charset="0"/>
              </a:rPr>
              <a:t>әдістер:</a:t>
            </a:r>
            <a:endParaRPr lang="ru-RU" sz="2000" b="1" u="sng" dirty="0">
              <a:solidFill>
                <a:srgbClr val="00B050"/>
              </a:solidFill>
            </a:endParaRPr>
          </a:p>
        </p:txBody>
      </p:sp>
    </p:spTree>
    <p:extLst>
      <p:ext uri="{BB962C8B-B14F-4D97-AF65-F5344CB8AC3E}">
        <p14:creationId xmlns="" xmlns:p14="http://schemas.microsoft.com/office/powerpoint/2010/main" val="2485973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solidFill>
                  <a:srgbClr val="E92BC5"/>
                </a:solidFill>
                <a:latin typeface="Times New Roman" pitchFamily="18" charset="0"/>
                <a:cs typeface="Times New Roman" pitchFamily="18" charset="0"/>
              </a:rPr>
              <a:t>Расторлы электронды микроскопия</a:t>
            </a:r>
            <a:r>
              <a:rPr lang="ru-RU" dirty="0">
                <a:solidFill>
                  <a:srgbClr val="E92BC5"/>
                </a:solidFill>
                <a:latin typeface="Times New Roman" pitchFamily="18" charset="0"/>
                <a:cs typeface="Times New Roman" pitchFamily="18" charset="0"/>
              </a:rPr>
              <a:t/>
            </a:r>
            <a:br>
              <a:rPr lang="ru-RU" dirty="0">
                <a:solidFill>
                  <a:srgbClr val="E92BC5"/>
                </a:solidFill>
                <a:latin typeface="Times New Roman" pitchFamily="18" charset="0"/>
                <a:cs typeface="Times New Roman" pitchFamily="18" charset="0"/>
              </a:rPr>
            </a:br>
            <a:endParaRPr lang="ru-RU" dirty="0">
              <a:solidFill>
                <a:srgbClr val="E92BC5"/>
              </a:solidFill>
            </a:endParaRPr>
          </a:p>
        </p:txBody>
      </p:sp>
      <p:sp>
        <p:nvSpPr>
          <p:cNvPr id="3" name="Текст 2"/>
          <p:cNvSpPr>
            <a:spLocks noGrp="1"/>
          </p:cNvSpPr>
          <p:nvPr>
            <p:ph type="body" idx="1"/>
          </p:nvPr>
        </p:nvSpPr>
        <p:spPr>
          <a:xfrm>
            <a:off x="611560" y="620688"/>
            <a:ext cx="3744416" cy="2304256"/>
          </a:xfrm>
        </p:spPr>
        <p:txBody>
          <a:bodyPr>
            <a:normAutofit fontScale="85000" lnSpcReduction="10000"/>
          </a:bodyPr>
          <a:lstStyle/>
          <a:p>
            <a:r>
              <a:rPr lang="kk-KZ" sz="1700" b="1" u="sng" dirty="0">
                <a:latin typeface="Times New Roman" panose="02020603050405020304" pitchFamily="18" charset="0"/>
                <a:cs typeface="Times New Roman" panose="02020603050405020304" pitchFamily="18" charset="0"/>
              </a:rPr>
              <a:t>Әдістің артықшылығы:</a:t>
            </a:r>
          </a:p>
          <a:p>
            <a:pPr marL="342900" indent="-342900">
              <a:buAutoNum type="arabicPeriod"/>
            </a:pPr>
            <a:r>
              <a:rPr lang="kk-KZ" sz="1700" b="1" dirty="0">
                <a:latin typeface="Times New Roman" panose="02020603050405020304" pitchFamily="18" charset="0"/>
                <a:cs typeface="Times New Roman" panose="02020603050405020304" pitchFamily="18" charset="0"/>
              </a:rPr>
              <a:t>Бейненің тура көрсетілуі</a:t>
            </a:r>
          </a:p>
          <a:p>
            <a:pPr marL="342900" indent="-342900">
              <a:buAutoNum type="arabicPeriod"/>
            </a:pPr>
            <a:r>
              <a:rPr lang="kk-KZ" sz="1700" b="1" dirty="0">
                <a:latin typeface="Times New Roman" panose="02020603050405020304" pitchFamily="18" charset="0"/>
                <a:cs typeface="Times New Roman" panose="02020603050405020304" pitchFamily="18" charset="0"/>
              </a:rPr>
              <a:t>Сканирлеудің үлкен жылдамдығы</a:t>
            </a:r>
          </a:p>
          <a:p>
            <a:pPr marL="342900" indent="-342900">
              <a:buAutoNum type="arabicPeriod"/>
            </a:pPr>
            <a:r>
              <a:rPr lang="kk-KZ" sz="1700" b="1" dirty="0">
                <a:latin typeface="Times New Roman" panose="02020603050405020304" pitchFamily="18" charset="0"/>
                <a:cs typeface="Times New Roman" panose="02020603050405020304" pitchFamily="18" charset="0"/>
              </a:rPr>
              <a:t>Сканирлеудің үлкен аумақта жүруі</a:t>
            </a:r>
          </a:p>
          <a:p>
            <a:endParaRPr lang="ru-RU" dirty="0"/>
          </a:p>
        </p:txBody>
      </p:sp>
      <p:sp>
        <p:nvSpPr>
          <p:cNvPr id="5" name="Текст 4"/>
          <p:cNvSpPr>
            <a:spLocks noGrp="1"/>
          </p:cNvSpPr>
          <p:nvPr>
            <p:ph type="body" sz="quarter" idx="3"/>
          </p:nvPr>
        </p:nvSpPr>
        <p:spPr>
          <a:xfrm>
            <a:off x="4427984" y="764704"/>
            <a:ext cx="4392488" cy="2304256"/>
          </a:xfrm>
        </p:spPr>
        <p:txBody>
          <a:bodyPr>
            <a:normAutofit/>
          </a:bodyPr>
          <a:lstStyle/>
          <a:p>
            <a:pPr marL="342900" indent="-342900" algn="just"/>
            <a:endParaRPr lang="kk-KZ" u="sng" dirty="0" smtClean="0">
              <a:latin typeface="Times New Roman" panose="02020603050405020304" pitchFamily="18" charset="0"/>
              <a:cs typeface="Times New Roman" panose="02020603050405020304" pitchFamily="18" charset="0"/>
            </a:endParaRPr>
          </a:p>
          <a:p>
            <a:pPr marL="342900" indent="-342900" algn="just"/>
            <a:endParaRPr lang="kk-KZ" b="1" dirty="0" smtClean="0">
              <a:latin typeface="Times New Roman" panose="02020603050405020304" pitchFamily="18" charset="0"/>
              <a:cs typeface="Times New Roman" panose="02020603050405020304" pitchFamily="18" charset="0"/>
            </a:endParaRPr>
          </a:p>
          <a:p>
            <a:pPr marL="342900" indent="-342900" algn="just"/>
            <a:r>
              <a:rPr lang="kk-KZ" b="1" u="sng" dirty="0" smtClean="0">
                <a:latin typeface="Times New Roman" panose="02020603050405020304" pitchFamily="18" charset="0"/>
                <a:cs typeface="Times New Roman" panose="02020603050405020304" pitchFamily="18" charset="0"/>
              </a:rPr>
              <a:t>Әдістің </a:t>
            </a:r>
            <a:r>
              <a:rPr lang="kk-KZ" b="1" u="sng" dirty="0">
                <a:latin typeface="Times New Roman" panose="02020603050405020304" pitchFamily="18" charset="0"/>
                <a:cs typeface="Times New Roman" panose="02020603050405020304" pitchFamily="18" charset="0"/>
              </a:rPr>
              <a:t>кемшіліктері:</a:t>
            </a:r>
          </a:p>
          <a:p>
            <a:pPr marL="342900" indent="-342900" algn="just">
              <a:buAutoNum type="arabicPeriod"/>
            </a:pPr>
            <a:r>
              <a:rPr lang="kk-KZ" b="1" spc="0" dirty="0">
                <a:latin typeface="Times New Roman" panose="02020603050405020304" pitchFamily="18" charset="0"/>
                <a:cs typeface="Times New Roman" panose="02020603050405020304" pitchFamily="18" charset="0"/>
              </a:rPr>
              <a:t>Тек төсемше орналыстырылған үлгілермен ғана жұмыс істеуі</a:t>
            </a:r>
          </a:p>
          <a:p>
            <a:pPr marL="342900" indent="-342900" algn="just">
              <a:buAutoNum type="arabicPeriod"/>
            </a:pPr>
            <a:r>
              <a:rPr lang="kk-KZ" b="1" spc="0" dirty="0">
                <a:latin typeface="Times New Roman" panose="02020603050405020304" pitchFamily="18" charset="0"/>
                <a:cs typeface="Times New Roman" panose="02020603050405020304" pitchFamily="18" charset="0"/>
              </a:rPr>
              <a:t>Вакуумда жұмыс істеу қажеттілігі</a:t>
            </a:r>
          </a:p>
          <a:p>
            <a:pPr marL="342900" indent="-342900" algn="just">
              <a:buAutoNum type="arabicPeriod"/>
            </a:pPr>
            <a:r>
              <a:rPr lang="kk-KZ" b="1" spc="0" dirty="0">
                <a:latin typeface="Times New Roman" panose="02020603050405020304" pitchFamily="18" charset="0"/>
                <a:cs typeface="Times New Roman" panose="02020603050405020304" pitchFamily="18" charset="0"/>
              </a:rPr>
              <a:t>Кеңістіктік зарядтың әсер етуі</a:t>
            </a:r>
          </a:p>
          <a:p>
            <a:pPr marL="342900" indent="-342900"/>
            <a:endParaRPr lang="ru-RU" dirty="0"/>
          </a:p>
          <a:p>
            <a:endParaRPr lang="ru-RU" dirty="0"/>
          </a:p>
        </p:txBody>
      </p:sp>
      <p:pic>
        <p:nvPicPr>
          <p:cNvPr id="3074"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1680" y="2708920"/>
            <a:ext cx="5688632" cy="4149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30055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251520" y="1097280"/>
            <a:ext cx="3960440" cy="1899672"/>
          </a:xfrm>
        </p:spPr>
        <p:txBody>
          <a:bodyPr>
            <a:normAutofit fontScale="25000" lnSpcReduction="20000"/>
          </a:bodyPr>
          <a:lstStyle/>
          <a:p>
            <a:pPr algn="just"/>
            <a:r>
              <a:rPr lang="kk-KZ" sz="7200" u="sng" dirty="0">
                <a:solidFill>
                  <a:srgbClr val="92D050"/>
                </a:solidFill>
                <a:latin typeface="Times New Roman" panose="02020603050405020304" pitchFamily="18" charset="0"/>
                <a:cs typeface="Times New Roman" panose="02020603050405020304" pitchFamily="18" charset="0"/>
              </a:rPr>
              <a:t>Әдістің артықшылығы:</a:t>
            </a:r>
          </a:p>
          <a:p>
            <a:pPr algn="just">
              <a:buAutoNum type="arabicPeriod"/>
            </a:pPr>
            <a:r>
              <a:rPr lang="kk-KZ" sz="7200" dirty="0">
                <a:solidFill>
                  <a:srgbClr val="92D050"/>
                </a:solidFill>
                <a:latin typeface="Times New Roman" panose="02020603050405020304" pitchFamily="18" charset="0"/>
                <a:cs typeface="Times New Roman" panose="02020603050405020304" pitchFamily="18" charset="0"/>
              </a:rPr>
              <a:t>Ауа және сулы ортада жұмыс </a:t>
            </a:r>
            <a:r>
              <a:rPr lang="kk-KZ" sz="7200" dirty="0" smtClean="0">
                <a:solidFill>
                  <a:srgbClr val="92D050"/>
                </a:solidFill>
                <a:latin typeface="Times New Roman" panose="02020603050405020304" pitchFamily="18" charset="0"/>
                <a:cs typeface="Times New Roman" panose="02020603050405020304" pitchFamily="18" charset="0"/>
              </a:rPr>
              <a:t>істей алу мүмкіндігі</a:t>
            </a:r>
            <a:endParaRPr lang="kk-KZ" sz="7200" dirty="0">
              <a:solidFill>
                <a:srgbClr val="92D050"/>
              </a:solidFill>
              <a:latin typeface="Times New Roman" panose="02020603050405020304" pitchFamily="18" charset="0"/>
              <a:cs typeface="Times New Roman" panose="02020603050405020304" pitchFamily="18" charset="0"/>
            </a:endParaRPr>
          </a:p>
          <a:p>
            <a:pPr algn="just">
              <a:buAutoNum type="arabicPeriod"/>
            </a:pPr>
            <a:r>
              <a:rPr lang="kk-KZ" sz="7200" dirty="0">
                <a:solidFill>
                  <a:srgbClr val="92D050"/>
                </a:solidFill>
                <a:latin typeface="Times New Roman" panose="02020603050405020304" pitchFamily="18" charset="0"/>
                <a:cs typeface="Times New Roman" panose="02020603050405020304" pitchFamily="18" charset="0"/>
              </a:rPr>
              <a:t>Нанобөлшектердің бірлік өлшеміне дейін анықтау мүмкіндігі</a:t>
            </a:r>
          </a:p>
          <a:p>
            <a:pPr algn="just">
              <a:buAutoNum type="arabicPeriod"/>
            </a:pPr>
            <a:r>
              <a:rPr lang="kk-KZ" sz="7200" dirty="0">
                <a:solidFill>
                  <a:srgbClr val="92D050"/>
                </a:solidFill>
                <a:latin typeface="Times New Roman" panose="02020603050405020304" pitchFamily="18" charset="0"/>
                <a:cs typeface="Times New Roman" panose="02020603050405020304" pitchFamily="18" charset="0"/>
              </a:rPr>
              <a:t>Наножүйелерді ыңғайға байланысты бақылау мүмкіндігі</a:t>
            </a:r>
          </a:p>
          <a:p>
            <a:pPr algn="just">
              <a:buAutoNum type="arabicPeriod"/>
            </a:pPr>
            <a:r>
              <a:rPr lang="kk-KZ" sz="7200" dirty="0">
                <a:solidFill>
                  <a:srgbClr val="92D050"/>
                </a:solidFill>
                <a:latin typeface="Times New Roman" panose="02020603050405020304" pitchFamily="18" charset="0"/>
                <a:cs typeface="Times New Roman" panose="02020603050405020304" pitchFamily="18" charset="0"/>
              </a:rPr>
              <a:t>Эксплуатация қарапайымдылығы</a:t>
            </a:r>
          </a:p>
          <a:p>
            <a:endParaRPr lang="ru-RU" dirty="0"/>
          </a:p>
        </p:txBody>
      </p:sp>
      <p:sp>
        <p:nvSpPr>
          <p:cNvPr id="3" name="Объект 2"/>
          <p:cNvSpPr>
            <a:spLocks noGrp="1"/>
          </p:cNvSpPr>
          <p:nvPr>
            <p:ph sz="half" idx="2"/>
          </p:nvPr>
        </p:nvSpPr>
        <p:spPr>
          <a:xfrm>
            <a:off x="4355976" y="1097280"/>
            <a:ext cx="4464496" cy="1755656"/>
          </a:xfrm>
        </p:spPr>
        <p:txBody>
          <a:bodyPr>
            <a:normAutofit fontScale="25000" lnSpcReduction="20000"/>
          </a:bodyPr>
          <a:lstStyle/>
          <a:p>
            <a:pPr algn="just"/>
            <a:r>
              <a:rPr lang="kk-KZ" sz="7200" u="sng" dirty="0">
                <a:solidFill>
                  <a:srgbClr val="0070C0"/>
                </a:solidFill>
                <a:latin typeface="Times New Roman" panose="02020603050405020304" pitchFamily="18" charset="0"/>
                <a:cs typeface="Times New Roman" panose="02020603050405020304" pitchFamily="18" charset="0"/>
              </a:rPr>
              <a:t>Әдістің кемшіліктері:</a:t>
            </a:r>
          </a:p>
          <a:p>
            <a:pPr algn="just">
              <a:buAutoNum type="arabicPeriod"/>
            </a:pPr>
            <a:r>
              <a:rPr lang="kk-KZ" sz="7200" dirty="0">
                <a:solidFill>
                  <a:srgbClr val="0070C0"/>
                </a:solidFill>
                <a:latin typeface="Times New Roman" panose="02020603050405020304" pitchFamily="18" charset="0"/>
                <a:cs typeface="Times New Roman" panose="02020603050405020304" pitchFamily="18" charset="0"/>
              </a:rPr>
              <a:t>Тек төсемшеге орналасқан және қозғалуды болдырмайтын зондпен бекітілген үлгілермен ғана жұмыс </a:t>
            </a:r>
            <a:r>
              <a:rPr lang="kk-KZ" sz="7200" dirty="0" smtClean="0">
                <a:solidFill>
                  <a:srgbClr val="0070C0"/>
                </a:solidFill>
                <a:latin typeface="Times New Roman" panose="02020603050405020304" pitchFamily="18" charset="0"/>
                <a:cs typeface="Times New Roman" panose="02020603050405020304" pitchFamily="18" charset="0"/>
              </a:rPr>
              <a:t>істеу керек</a:t>
            </a:r>
            <a:endParaRPr lang="kk-KZ" sz="7200" dirty="0">
              <a:solidFill>
                <a:srgbClr val="0070C0"/>
              </a:solidFill>
              <a:latin typeface="Times New Roman" panose="02020603050405020304" pitchFamily="18" charset="0"/>
              <a:cs typeface="Times New Roman" panose="02020603050405020304" pitchFamily="18" charset="0"/>
            </a:endParaRPr>
          </a:p>
          <a:p>
            <a:pPr algn="just">
              <a:buAutoNum type="arabicPeriod"/>
            </a:pPr>
            <a:r>
              <a:rPr lang="kk-KZ" sz="7200" dirty="0">
                <a:solidFill>
                  <a:srgbClr val="0070C0"/>
                </a:solidFill>
                <a:latin typeface="Times New Roman" panose="02020603050405020304" pitchFamily="18" charset="0"/>
                <a:cs typeface="Times New Roman" panose="02020603050405020304" pitchFamily="18" charset="0"/>
              </a:rPr>
              <a:t>Сканирлеу жылдамдығының және аймағының </a:t>
            </a:r>
            <a:r>
              <a:rPr lang="kk-KZ" sz="7200" dirty="0" smtClean="0">
                <a:solidFill>
                  <a:srgbClr val="0070C0"/>
                </a:solidFill>
                <a:latin typeface="Times New Roman" panose="02020603050405020304" pitchFamily="18" charset="0"/>
                <a:cs typeface="Times New Roman" panose="02020603050405020304" pitchFamily="18" charset="0"/>
              </a:rPr>
              <a:t>азғантай </a:t>
            </a:r>
            <a:r>
              <a:rPr lang="kk-KZ" sz="7200" dirty="0">
                <a:solidFill>
                  <a:srgbClr val="0070C0"/>
                </a:solidFill>
                <a:latin typeface="Times New Roman" panose="02020603050405020304" pitchFamily="18" charset="0"/>
                <a:cs typeface="Times New Roman" panose="02020603050405020304" pitchFamily="18" charset="0"/>
              </a:rPr>
              <a:t>болуы</a:t>
            </a:r>
          </a:p>
          <a:p>
            <a:pPr algn="just">
              <a:buAutoNum type="arabicPeriod"/>
            </a:pPr>
            <a:r>
              <a:rPr lang="kk-KZ" sz="7200" dirty="0">
                <a:solidFill>
                  <a:srgbClr val="0070C0"/>
                </a:solidFill>
                <a:latin typeface="Times New Roman" panose="02020603050405020304" pitchFamily="18" charset="0"/>
                <a:cs typeface="Times New Roman" panose="02020603050405020304" pitchFamily="18" charset="0"/>
              </a:rPr>
              <a:t>Үлгі дайындаудың күрделілігі, ол өз кезегінде </a:t>
            </a:r>
            <a:r>
              <a:rPr lang="kk-KZ" sz="7200" dirty="0" smtClean="0">
                <a:solidFill>
                  <a:srgbClr val="0070C0"/>
                </a:solidFill>
                <a:latin typeface="Times New Roman" panose="02020603050405020304" pitchFamily="18" charset="0"/>
                <a:cs typeface="Times New Roman" panose="02020603050405020304" pitchFamily="18" charset="0"/>
              </a:rPr>
              <a:t>қателіктер туындатады</a:t>
            </a:r>
            <a:endParaRPr lang="kk-KZ" sz="7200" dirty="0">
              <a:solidFill>
                <a:srgbClr val="0070C0"/>
              </a:solidFill>
              <a:latin typeface="Times New Roman" panose="02020603050405020304" pitchFamily="18" charset="0"/>
              <a:cs typeface="Times New Roman" panose="02020603050405020304" pitchFamily="18" charset="0"/>
            </a:endParaRPr>
          </a:p>
          <a:p>
            <a:pPr algn="just">
              <a:buAutoNum type="arabicPeriod"/>
            </a:pPr>
            <a:r>
              <a:rPr lang="kk-KZ" sz="7200" dirty="0" smtClean="0">
                <a:solidFill>
                  <a:srgbClr val="0070C0"/>
                </a:solidFill>
                <a:latin typeface="Times New Roman" panose="02020603050405020304" pitchFamily="18" charset="0"/>
                <a:cs typeface="Times New Roman" panose="02020603050405020304" pitchFamily="18" charset="0"/>
              </a:rPr>
              <a:t>Сұйық </a:t>
            </a:r>
            <a:r>
              <a:rPr lang="kk-KZ" sz="7200" dirty="0">
                <a:solidFill>
                  <a:srgbClr val="0070C0"/>
                </a:solidFill>
                <a:latin typeface="Times New Roman" panose="02020603050405020304" pitchFamily="18" charset="0"/>
                <a:cs typeface="Times New Roman" panose="02020603050405020304" pitchFamily="18" charset="0"/>
              </a:rPr>
              <a:t>ортада нанобөлшектердің өлшемдерін анықтаудың шектеулілігі</a:t>
            </a:r>
          </a:p>
          <a:p>
            <a:endParaRPr lang="ru-RU" dirty="0"/>
          </a:p>
          <a:p>
            <a:endParaRPr lang="ru-RU" dirty="0"/>
          </a:p>
        </p:txBody>
      </p:sp>
      <p:sp>
        <p:nvSpPr>
          <p:cNvPr id="6" name="Волна 5"/>
          <p:cNvSpPr/>
          <p:nvPr/>
        </p:nvSpPr>
        <p:spPr>
          <a:xfrm>
            <a:off x="755576" y="230013"/>
            <a:ext cx="7344816" cy="648072"/>
          </a:xfrm>
          <a:prstGeom prst="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sz="3200" dirty="0">
                <a:solidFill>
                  <a:srgbClr val="FF6699"/>
                </a:solidFill>
                <a:latin typeface="Times New Roman" pitchFamily="18" charset="0"/>
                <a:cs typeface="Times New Roman" pitchFamily="18" charset="0"/>
              </a:rPr>
              <a:t>Сканирлеуші зондты микроскопия</a:t>
            </a:r>
            <a:endParaRPr lang="ru-RU" sz="3200" dirty="0">
              <a:solidFill>
                <a:srgbClr val="FF6699"/>
              </a:solidFill>
            </a:endParaRP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14267" y="4188229"/>
            <a:ext cx="3934197" cy="2341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4188228"/>
            <a:ext cx="3888432" cy="23371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64290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9144000" cy="76470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kk-KZ" sz="2400" dirty="0" smtClean="0">
                <a:solidFill>
                  <a:schemeClr val="tx1"/>
                </a:solidFill>
                <a:latin typeface="Times New Roman" pitchFamily="18" charset="0"/>
                <a:cs typeface="Times New Roman" pitchFamily="18" charset="0"/>
              </a:rPr>
              <a:t>Атомды</a:t>
            </a:r>
            <a:r>
              <a:rPr lang="en-US" sz="2400" dirty="0" smtClean="0">
                <a:solidFill>
                  <a:schemeClr val="tx1"/>
                </a:solidFill>
                <a:latin typeface="Times New Roman" pitchFamily="18" charset="0"/>
                <a:cs typeface="Times New Roman" pitchFamily="18" charset="0"/>
              </a:rPr>
              <a:t>-</a:t>
            </a:r>
            <a:r>
              <a:rPr lang="kk-KZ" sz="2400" dirty="0" smtClean="0">
                <a:solidFill>
                  <a:schemeClr val="tx1"/>
                </a:solidFill>
                <a:latin typeface="Times New Roman" pitchFamily="18" charset="0"/>
                <a:cs typeface="Times New Roman" pitchFamily="18" charset="0"/>
              </a:rPr>
              <a:t>адсорбционды микроскопия</a:t>
            </a:r>
            <a:endParaRPr lang="ru-RU" sz="2400"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500034" y="1357297"/>
            <a:ext cx="3714776" cy="3626629"/>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214942" y="1357298"/>
            <a:ext cx="3071834" cy="3643338"/>
          </a:xfrm>
          <a:prstGeom prst="rect">
            <a:avLst/>
          </a:prstGeom>
          <a:noFill/>
          <a:ln w="9525">
            <a:noFill/>
            <a:miter lim="800000"/>
            <a:headEnd/>
            <a:tailEnd/>
          </a:ln>
          <a:effectLst/>
        </p:spPr>
      </p:pic>
      <p:sp>
        <p:nvSpPr>
          <p:cNvPr id="5" name="Прямоугольник 4"/>
          <p:cNvSpPr/>
          <p:nvPr/>
        </p:nvSpPr>
        <p:spPr>
          <a:xfrm>
            <a:off x="5357818" y="5429264"/>
            <a:ext cx="3429024" cy="646331"/>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Полиэтилен</a:t>
            </a:r>
            <a:r>
              <a:rPr lang="en-US" b="1" dirty="0" smtClean="0">
                <a:latin typeface="Times New Roman" panose="02020603050405020304" pitchFamily="18" charset="0"/>
                <a:cs typeface="Times New Roman" panose="02020603050405020304" pitchFamily="18" charset="0"/>
              </a:rPr>
              <a:t>. </a:t>
            </a:r>
            <a:endParaRPr lang="kk-KZ" b="1" dirty="0" smtClean="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Өлшемі: 4,45 </a:t>
            </a:r>
            <a:r>
              <a:rPr lang="en-US" b="1" dirty="0" smtClean="0">
                <a:latin typeface="Times New Roman" panose="02020603050405020304" pitchFamily="18" charset="0"/>
                <a:cs typeface="Times New Roman" panose="02020603050405020304" pitchFamily="18" charset="0"/>
              </a:rPr>
              <a:t>x 4,45 </a:t>
            </a:r>
            <a:r>
              <a:rPr lang="ru-RU" b="1" dirty="0" smtClean="0">
                <a:latin typeface="Times New Roman" panose="02020603050405020304" pitchFamily="18" charset="0"/>
                <a:cs typeface="Times New Roman" panose="02020603050405020304" pitchFamily="18" charset="0"/>
              </a:rPr>
              <a:t>мкм</a:t>
            </a:r>
          </a:p>
        </p:txBody>
      </p:sp>
      <p:sp>
        <p:nvSpPr>
          <p:cNvPr id="3" name="Прямоугольник 2"/>
          <p:cNvSpPr/>
          <p:nvPr/>
        </p:nvSpPr>
        <p:spPr>
          <a:xfrm>
            <a:off x="500034" y="5429264"/>
            <a:ext cx="4872736" cy="923330"/>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Atomic</a:t>
            </a:r>
            <a:r>
              <a:rPr lang="kk-KZ"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Force</a:t>
            </a:r>
            <a:r>
              <a:rPr lang="kk-KZ"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Microscope</a:t>
            </a:r>
            <a:r>
              <a:rPr lang="en-US" b="1" dirty="0">
                <a:latin typeface="Times New Roman" panose="02020603050405020304" pitchFamily="18" charset="0"/>
                <a:cs typeface="Times New Roman" panose="02020603050405020304" pitchFamily="18" charset="0"/>
              </a:rPr>
              <a:t>" </a:t>
            </a:r>
            <a:r>
              <a:rPr lang="kk-KZ" b="1" dirty="0" smtClean="0">
                <a:latin typeface="Times New Roman" panose="02020603050405020304" pitchFamily="18" charset="0"/>
                <a:cs typeface="Times New Roman" panose="02020603050405020304" pitchFamily="18" charset="0"/>
              </a:rPr>
              <a:t>патенті бойынша АСМ жүйелік суреті</a:t>
            </a:r>
          </a:p>
          <a:p>
            <a:r>
              <a:rPr lang="en-US" b="1" dirty="0" smtClean="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US RE37,299). </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00034" y="500042"/>
            <a:ext cx="814393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ru-RU" b="1"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Коллоидты ерітінділерден нанобөлшектердің өлшемдерін олардың элементтік құрамын электротермиялық атомизациямен жүргізілетін атомды</a:t>
            </a:r>
            <a:r>
              <a:rPr lang="en-US" b="1" dirty="0" smtClean="0">
                <a:latin typeface="Times New Roman" pitchFamily="18" charset="0"/>
                <a:cs typeface="Times New Roman" pitchFamily="18" charset="0"/>
              </a:rPr>
              <a:t>-</a:t>
            </a:r>
            <a:r>
              <a:rPr lang="kk-KZ" b="1" dirty="0" smtClean="0">
                <a:latin typeface="Times New Roman" pitchFamily="18" charset="0"/>
                <a:cs typeface="Times New Roman" pitchFamily="18" charset="0"/>
              </a:rPr>
              <a:t>адсорбционды спектрометрде анықтау әдісі ұсынылды. </a:t>
            </a:r>
            <a:r>
              <a:rPr lang="en-US"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А.Д. ЛЕВИН, Ю.М. САДАГОВ, Е.И. ГЕРШМАН</a:t>
            </a:r>
            <a:r>
              <a:rPr lang="en-US"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Всероссийский научно-исследовательский институт оптико-физических измерений, Москва</a:t>
            </a:r>
            <a:r>
              <a:rPr lang="en-US" b="1" dirty="0" smtClean="0">
                <a:latin typeface="Times New Roman" pitchFamily="18" charset="0"/>
                <a:cs typeface="Times New Roman" pitchFamily="18" charset="0"/>
              </a:rPr>
              <a:t>)</a:t>
            </a:r>
          </a:p>
          <a:p>
            <a:pPr algn="just"/>
            <a:r>
              <a:rPr lang="en-US" b="1"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Бұл әдіс бойынша, наножүйелердің өлшемдері тез қызитын графит түтікшелерінде шын және коллоидты ерітінділердің атомизациялану кинетикасының айырмашылығы арқылы анықтауға негізделген. Әдіс </a:t>
            </a:r>
            <a:r>
              <a:rPr lang="ru-RU" dirty="0" smtClean="0">
                <a:latin typeface="Times New Roman" pitchFamily="18" charset="0"/>
                <a:cs typeface="Times New Roman" pitchFamily="18" charset="0"/>
              </a:rPr>
              <a:t>атомды</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адсорбционды спектрометрия арқылы коллоидтық бөлшектердің тек элементті құрамын ғана анализдеп қана қоймай, сонымен қатар оның өлшемдерін де анықтауға мүмкіндік береді. Осы әдіс арқылы коллоидты алтынның өлшемдері анықталған, бөлшектердің диаметрлері </a:t>
            </a:r>
            <a:r>
              <a:rPr lang="en-US" dirty="0" smtClean="0">
                <a:latin typeface="Times New Roman" pitchFamily="18" charset="0"/>
                <a:cs typeface="Times New Roman" pitchFamily="18" charset="0"/>
              </a:rPr>
              <a:t>5-</a:t>
            </a:r>
            <a:r>
              <a:rPr lang="ru-RU" dirty="0" smtClean="0">
                <a:latin typeface="Times New Roman" pitchFamily="18" charset="0"/>
                <a:cs typeface="Times New Roman" pitchFamily="18" charset="0"/>
              </a:rPr>
              <a:t>тен </a:t>
            </a:r>
            <a:r>
              <a:rPr lang="en-US" dirty="0" smtClean="0">
                <a:latin typeface="Times New Roman" pitchFamily="18" charset="0"/>
                <a:cs typeface="Times New Roman" pitchFamily="18" charset="0"/>
              </a:rPr>
              <a:t>100 </a:t>
            </a:r>
            <a:r>
              <a:rPr lang="ru-RU" dirty="0" smtClean="0">
                <a:latin typeface="Times New Roman" pitchFamily="18" charset="0"/>
                <a:cs typeface="Times New Roman" pitchFamily="18" charset="0"/>
              </a:rPr>
              <a:t>нм </a:t>
            </a:r>
            <a:r>
              <a:rPr lang="kk-KZ" dirty="0" smtClean="0">
                <a:latin typeface="Times New Roman" pitchFamily="18" charset="0"/>
                <a:cs typeface="Times New Roman" pitchFamily="18" charset="0"/>
              </a:rPr>
              <a:t>интервалында болды.</a:t>
            </a:r>
          </a:p>
          <a:p>
            <a:pPr algn="just"/>
            <a:r>
              <a:rPr lang="kk-KZ" dirty="0" smtClean="0">
                <a:latin typeface="Times New Roman" pitchFamily="18" charset="0"/>
                <a:cs typeface="Times New Roman" pitchFamily="18" charset="0"/>
              </a:rPr>
              <a:t>      Сонда атомды</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адсорбционды спектрометрде тез қызитын графитті түтікшеде коллоидты бөлшектердің нанобөлшектердің атомизациялануы, сол элеметтің шын ерітіндісімен салыстырғанда кешігіп жүреді. Бұл кезде кешігу уақыты нанобөлшектердің өлшемдерінің өсуімен артады. Кешігу процессі әсірсе кеуекті графит түтікшелерін айқын байқалады.</a:t>
            </a:r>
            <a:endParaRPr lang="ru-RU" dirty="0" smtClean="0">
              <a:latin typeface="Times New Roman" pitchFamily="18" charset="0"/>
              <a:cs typeface="Times New Roman" pitchFamily="18" charset="0"/>
            </a:endParaRPr>
          </a:p>
          <a:p>
            <a:r>
              <a:rPr lang="en-US" b="1" dirty="0" smtClean="0"/>
              <a:t> </a:t>
            </a:r>
            <a:endParaRPr lang="ru-RU" dirty="0" smtClean="0"/>
          </a:p>
          <a:p>
            <a:pPr lvl="0"/>
            <a:r>
              <a:rPr lang="ru-RU" dirty="0" smtClean="0"/>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0" y="1052736"/>
            <a:ext cx="4139952" cy="3456384"/>
          </a:xfrm>
        </p:spPr>
        <p:txBody>
          <a:bodyPr>
            <a:normAutofit lnSpcReduction="10000"/>
          </a:bodyPr>
          <a:lstStyle/>
          <a:p>
            <a:pPr lvl="0"/>
            <a:r>
              <a:rPr lang="kk-KZ" sz="1800" i="1" u="sng" dirty="0">
                <a:solidFill>
                  <a:srgbClr val="7030A0"/>
                </a:solidFill>
                <a:latin typeface="Times New Roman" pitchFamily="18" charset="0"/>
                <a:cs typeface="Times New Roman" pitchFamily="18" charset="0"/>
              </a:rPr>
              <a:t>Жарықтың  динамикалық </a:t>
            </a:r>
            <a:r>
              <a:rPr lang="kk-KZ" sz="1800" i="1" u="sng" dirty="0" smtClean="0">
                <a:solidFill>
                  <a:srgbClr val="7030A0"/>
                </a:solidFill>
                <a:latin typeface="Times New Roman" pitchFamily="18" charset="0"/>
                <a:cs typeface="Times New Roman" pitchFamily="18" charset="0"/>
              </a:rPr>
              <a:t>шашырауының </a:t>
            </a:r>
            <a:r>
              <a:rPr lang="kk-KZ" sz="1800" i="1" u="sng" dirty="0">
                <a:solidFill>
                  <a:srgbClr val="7030A0"/>
                </a:solidFill>
                <a:latin typeface="Times New Roman" pitchFamily="18" charset="0"/>
                <a:cs typeface="Times New Roman" pitchFamily="18" charset="0"/>
              </a:rPr>
              <a:t>спектрокопиясы</a:t>
            </a:r>
            <a:r>
              <a:rPr lang="en-US" sz="1800" i="1" u="sng" dirty="0">
                <a:solidFill>
                  <a:srgbClr val="7030A0"/>
                </a:solidFill>
                <a:latin typeface="Times New Roman" pitchFamily="18" charset="0"/>
                <a:cs typeface="Times New Roman" pitchFamily="18" charset="0"/>
              </a:rPr>
              <a:t> </a:t>
            </a:r>
            <a:r>
              <a:rPr lang="ru-RU" sz="1800" i="1" u="sng" dirty="0">
                <a:solidFill>
                  <a:srgbClr val="7030A0"/>
                </a:solidFill>
                <a:latin typeface="Times New Roman" panose="02020603050405020304" pitchFamily="18" charset="0"/>
                <a:cs typeface="Times New Roman" panose="02020603050405020304" pitchFamily="18" charset="0"/>
              </a:rPr>
              <a:t>–</a:t>
            </a:r>
            <a:r>
              <a:rPr lang="en-US" sz="1800" i="1" u="sng" dirty="0">
                <a:solidFill>
                  <a:srgbClr val="7030A0"/>
                </a:solidFill>
                <a:latin typeface="Times New Roman" panose="02020603050405020304" pitchFamily="18" charset="0"/>
                <a:cs typeface="Times New Roman" panose="02020603050405020304" pitchFamily="18" charset="0"/>
              </a:rPr>
              <a:t> </a:t>
            </a:r>
            <a:r>
              <a:rPr lang="kk-KZ" sz="1800" b="0" dirty="0">
                <a:latin typeface="Times New Roman" panose="02020603050405020304" pitchFamily="18" charset="0"/>
                <a:cs typeface="Times New Roman" panose="02020603050405020304" pitchFamily="18" charset="0"/>
              </a:rPr>
              <a:t>нанобөлшектердің өлшемдерін анықтаудың ең кең тараған әдісі. Бұл әдіс дисперсті бөлшектердің  сұйықтықтағы диффузия коэффицентін шашыраған жарықтың интенсивтілігінің флуктуациясының сипатты  уақыты арқылы анықтауға мүмкіндік береді. Содан соң диффузия коэффиценті арқылы нанобөлшектердің радиусы есептелінеді.</a:t>
            </a:r>
            <a:endParaRPr lang="ru-RU" sz="1800" b="0" dirty="0">
              <a:latin typeface="Times New Roman" pitchFamily="18" charset="0"/>
              <a:cs typeface="Times New Roman" pitchFamily="18" charset="0"/>
            </a:endParaRPr>
          </a:p>
          <a:p>
            <a:endParaRPr lang="ru-RU" dirty="0"/>
          </a:p>
        </p:txBody>
      </p:sp>
      <p:sp>
        <p:nvSpPr>
          <p:cNvPr id="3" name="Объект 2"/>
          <p:cNvSpPr>
            <a:spLocks noGrp="1"/>
          </p:cNvSpPr>
          <p:nvPr>
            <p:ph sz="half" idx="2"/>
          </p:nvPr>
        </p:nvSpPr>
        <p:spPr>
          <a:xfrm>
            <a:off x="4184028" y="980728"/>
            <a:ext cx="4752527" cy="3411840"/>
          </a:xfrm>
        </p:spPr>
        <p:txBody>
          <a:bodyPr>
            <a:normAutofit lnSpcReduction="10000"/>
          </a:bodyPr>
          <a:lstStyle/>
          <a:p>
            <a:pPr>
              <a:spcBef>
                <a:spcPts val="0"/>
              </a:spcBef>
            </a:pPr>
            <a:r>
              <a:rPr lang="kk-KZ" sz="1800" b="0" dirty="0">
                <a:latin typeface="Times New Roman" panose="02020603050405020304" pitchFamily="18" charset="0"/>
                <a:cs typeface="Times New Roman" panose="02020603050405020304" pitchFamily="18" charset="0"/>
              </a:rPr>
              <a:t>Үлгі арқылы өткен жарық өз жолында көптеген бөлшектерді кездестіреді. </a:t>
            </a:r>
            <a:r>
              <a:rPr lang="ru-RU" sz="1800" b="0" dirty="0" err="1" smtClean="0">
                <a:latin typeface="Times New Roman" panose="02020603050405020304" pitchFamily="18" charset="0"/>
                <a:cs typeface="Times New Roman" panose="02020603050405020304" pitchFamily="18" charset="0"/>
              </a:rPr>
              <a:t>Лазерлі</a:t>
            </a:r>
            <a:r>
              <a:rPr lang="ru-RU" sz="1800" b="0" dirty="0" smtClean="0">
                <a:latin typeface="Times New Roman" panose="02020603050405020304" pitchFamily="18" charset="0"/>
                <a:cs typeface="Times New Roman" panose="02020603050405020304" pitchFamily="18" charset="0"/>
              </a:rPr>
              <a:t> </a:t>
            </a:r>
            <a:r>
              <a:rPr lang="ru-RU" sz="1800" b="0" dirty="0" err="1" smtClean="0">
                <a:latin typeface="Times New Roman" panose="02020603050405020304" pitchFamily="18" charset="0"/>
                <a:cs typeface="Times New Roman" panose="02020603050405020304" pitchFamily="18" charset="0"/>
              </a:rPr>
              <a:t>сәуленің</a:t>
            </a:r>
            <a:r>
              <a:rPr lang="ru-RU" sz="1800" b="0" dirty="0" smtClean="0">
                <a:latin typeface="Times New Roman" panose="02020603050405020304" pitchFamily="18" charset="0"/>
                <a:cs typeface="Times New Roman" panose="02020603050405020304" pitchFamily="18" charset="0"/>
              </a:rPr>
              <a:t> </a:t>
            </a:r>
            <a:r>
              <a:rPr lang="ru-RU" sz="1800" b="0" dirty="0" err="1" smtClean="0">
                <a:latin typeface="Times New Roman" panose="02020603050405020304" pitchFamily="18" charset="0"/>
                <a:cs typeface="Times New Roman" panose="02020603050405020304" pitchFamily="18" charset="0"/>
              </a:rPr>
              <a:t>фотондары</a:t>
            </a:r>
            <a:r>
              <a:rPr lang="ru-RU" sz="1800" b="0" dirty="0" smtClean="0">
                <a:latin typeface="Times New Roman" panose="02020603050405020304" pitchFamily="18" charset="0"/>
                <a:cs typeface="Times New Roman" panose="02020603050405020304" pitchFamily="18" charset="0"/>
              </a:rPr>
              <a:t> </a:t>
            </a:r>
            <a:r>
              <a:rPr lang="ru-RU" sz="1800" b="0" dirty="0" err="1" smtClean="0">
                <a:latin typeface="Times New Roman" panose="02020603050405020304" pitchFamily="18" charset="0"/>
                <a:cs typeface="Times New Roman" panose="02020603050405020304" pitchFamily="18" charset="0"/>
              </a:rPr>
              <a:t>сұйық</a:t>
            </a:r>
            <a:r>
              <a:rPr lang="ru-RU" sz="1800" b="0" dirty="0">
                <a:latin typeface="Times New Roman" panose="02020603050405020304" pitchFamily="18" charset="0"/>
                <a:cs typeface="Times New Roman" panose="02020603050405020304" pitchFamily="18" charset="0"/>
              </a:rPr>
              <a:t> </a:t>
            </a:r>
            <a:r>
              <a:rPr lang="ru-RU" sz="1800" b="0" dirty="0" err="1" smtClean="0">
                <a:latin typeface="Times New Roman" panose="02020603050405020304" pitchFamily="18" charset="0"/>
                <a:cs typeface="Times New Roman" panose="02020603050405020304" pitchFamily="18" charset="0"/>
              </a:rPr>
              <a:t>ортада</a:t>
            </a:r>
            <a:r>
              <a:rPr lang="ru-RU" sz="1800" b="0" dirty="0" smtClean="0">
                <a:latin typeface="Times New Roman" panose="02020603050405020304" pitchFamily="18" charset="0"/>
                <a:cs typeface="Times New Roman" panose="02020603050405020304" pitchFamily="18" charset="0"/>
              </a:rPr>
              <a:t> </a:t>
            </a:r>
            <a:r>
              <a:rPr lang="ru-RU" sz="1800" b="0" dirty="0" err="1" smtClean="0">
                <a:latin typeface="Times New Roman" panose="02020603050405020304" pitchFamily="18" charset="0"/>
                <a:cs typeface="Times New Roman" panose="02020603050405020304" pitchFamily="18" charset="0"/>
              </a:rPr>
              <a:t>броундық</a:t>
            </a:r>
            <a:r>
              <a:rPr lang="ru-RU" sz="1800" b="0" dirty="0" smtClean="0">
                <a:latin typeface="Times New Roman" panose="02020603050405020304" pitchFamily="18" charset="0"/>
                <a:cs typeface="Times New Roman" panose="02020603050405020304" pitchFamily="18" charset="0"/>
              </a:rPr>
              <a:t> </a:t>
            </a:r>
            <a:r>
              <a:rPr lang="ru-RU" sz="1800" b="0" dirty="0" err="1" smtClean="0">
                <a:latin typeface="Times New Roman" panose="02020603050405020304" pitchFamily="18" charset="0"/>
                <a:cs typeface="Times New Roman" panose="02020603050405020304" pitchFamily="18" charset="0"/>
              </a:rPr>
              <a:t>қозғалыста</a:t>
            </a:r>
            <a:r>
              <a:rPr lang="ru-RU" sz="1800" b="0" dirty="0" smtClean="0">
                <a:latin typeface="Times New Roman" panose="02020603050405020304" pitchFamily="18" charset="0"/>
                <a:cs typeface="Times New Roman" panose="02020603050405020304" pitchFamily="18" charset="0"/>
              </a:rPr>
              <a:t> </a:t>
            </a:r>
            <a:r>
              <a:rPr lang="ru-RU" sz="1800" b="0" dirty="0" err="1" smtClean="0">
                <a:latin typeface="Times New Roman" panose="02020603050405020304" pitchFamily="18" charset="0"/>
                <a:cs typeface="Times New Roman" panose="02020603050405020304" pitchFamily="18" charset="0"/>
              </a:rPr>
              <a:t>болатын</a:t>
            </a:r>
            <a:r>
              <a:rPr lang="ru-RU" sz="1800" b="0" dirty="0" smtClean="0">
                <a:latin typeface="Times New Roman" panose="02020603050405020304" pitchFamily="18" charset="0"/>
                <a:cs typeface="Times New Roman" panose="02020603050405020304" pitchFamily="18" charset="0"/>
              </a:rPr>
              <a:t> </a:t>
            </a:r>
            <a:r>
              <a:rPr lang="ru-RU" sz="1800" b="0" dirty="0" err="1" smtClean="0">
                <a:latin typeface="Times New Roman" panose="02020603050405020304" pitchFamily="18" charset="0"/>
                <a:cs typeface="Times New Roman" panose="02020603050405020304" pitchFamily="18" charset="0"/>
              </a:rPr>
              <a:t>нанобөлшектерде</a:t>
            </a:r>
            <a:r>
              <a:rPr lang="ru-RU" sz="1800" b="0" dirty="0" smtClean="0">
                <a:latin typeface="Times New Roman" panose="02020603050405020304" pitchFamily="18" charset="0"/>
                <a:cs typeface="Times New Roman" panose="02020603050405020304" pitchFamily="18" charset="0"/>
              </a:rPr>
              <a:t> </a:t>
            </a:r>
            <a:r>
              <a:rPr lang="ru-RU" sz="1800" b="0" dirty="0" err="1" smtClean="0">
                <a:latin typeface="Times New Roman" panose="02020603050405020304" pitchFamily="18" charset="0"/>
                <a:cs typeface="Times New Roman" panose="02020603050405020304" pitchFamily="18" charset="0"/>
              </a:rPr>
              <a:t>шашырайды</a:t>
            </a:r>
            <a:r>
              <a:rPr lang="ru-RU" sz="1800" b="0" dirty="0" smtClean="0">
                <a:latin typeface="Times New Roman" panose="02020603050405020304" pitchFamily="18" charset="0"/>
                <a:cs typeface="Times New Roman" panose="02020603050405020304" pitchFamily="18" charset="0"/>
              </a:rPr>
              <a:t>.</a:t>
            </a:r>
          </a:p>
          <a:p>
            <a:pPr>
              <a:spcBef>
                <a:spcPts val="0"/>
              </a:spcBef>
            </a:pPr>
            <a:r>
              <a:rPr lang="ru-RU" sz="1800" b="0" dirty="0" smtClean="0"/>
              <a:t> </a:t>
            </a:r>
            <a:endParaRPr lang="ru-RU" sz="1800" b="0" dirty="0"/>
          </a:p>
        </p:txBody>
      </p:sp>
      <p:sp>
        <p:nvSpPr>
          <p:cNvPr id="5" name="Волна 4"/>
          <p:cNvSpPr/>
          <p:nvPr/>
        </p:nvSpPr>
        <p:spPr>
          <a:xfrm>
            <a:off x="395536" y="429"/>
            <a:ext cx="8208912" cy="864096"/>
          </a:xfrm>
          <a:prstGeom prst="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2400" b="1" i="1" dirty="0">
                <a:latin typeface="Times New Roman" panose="02020603050405020304" pitchFamily="18" charset="0"/>
                <a:cs typeface="Times New Roman" panose="02020603050405020304" pitchFamily="18" charset="0"/>
              </a:rPr>
              <a:t>Жарықтың динамикалық шашырауының спектроскопиясы</a:t>
            </a:r>
            <a:endParaRPr lang="ru-RU" sz="2400" b="1" i="1"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509120"/>
            <a:ext cx="4067945" cy="23488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Рисунок 6" descr="http://opticlab.net/d/173701/d/05_s.gif"/>
          <p:cNvPicPr/>
          <p:nvPr/>
        </p:nvPicPr>
        <p:blipFill>
          <a:blip r:embed="rId3" cstate="print"/>
          <a:srcRect/>
          <a:stretch>
            <a:fillRect/>
          </a:stretch>
        </p:blipFill>
        <p:spPr bwMode="auto">
          <a:xfrm>
            <a:off x="4486469" y="2492896"/>
            <a:ext cx="4147647" cy="2165992"/>
          </a:xfrm>
          <a:prstGeom prst="rect">
            <a:avLst/>
          </a:prstGeom>
          <a:noFill/>
          <a:ln w="9525">
            <a:noFill/>
            <a:miter lim="800000"/>
            <a:headEnd/>
            <a:tailEnd/>
          </a:ln>
        </p:spPr>
      </p:pic>
      <p:sp>
        <p:nvSpPr>
          <p:cNvPr id="6" name="Прямоугольник 5"/>
          <p:cNvSpPr/>
          <p:nvPr/>
        </p:nvSpPr>
        <p:spPr>
          <a:xfrm>
            <a:off x="4067945" y="5103674"/>
            <a:ext cx="2016223" cy="1754326"/>
          </a:xfrm>
          <a:prstGeom prst="rect">
            <a:avLst/>
          </a:prstGeom>
        </p:spPr>
        <p:txBody>
          <a:bodyPr wrap="square">
            <a:spAutoFit/>
          </a:bodyPr>
          <a:lstStyle/>
          <a:p>
            <a:r>
              <a:rPr lang="kk-KZ" dirty="0">
                <a:solidFill>
                  <a:srgbClr val="002060"/>
                </a:solidFill>
              </a:rPr>
              <a:t>Әр түрлі өлшемдердегі нанобөлшектерді көресететін эксперименталды спектр </a:t>
            </a:r>
            <a:r>
              <a:rPr lang="kk-KZ" dirty="0" smtClean="0">
                <a:solidFill>
                  <a:srgbClr val="002060"/>
                </a:solidFill>
              </a:rPr>
              <a:t>нәтижесі</a:t>
            </a:r>
            <a:endParaRPr lang="ru-RU" dirty="0">
              <a:solidFill>
                <a:srgbClr val="002060"/>
              </a:solidFill>
            </a:endParaRPr>
          </a:p>
        </p:txBody>
      </p:sp>
      <p:pic>
        <p:nvPicPr>
          <p:cNvPr id="512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84168" y="4730896"/>
            <a:ext cx="3059832" cy="21271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300322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959</TotalTime>
  <Words>652</Words>
  <Application>Microsoft Office PowerPoint</Application>
  <PresentationFormat>Экран (4:3)</PresentationFormat>
  <Paragraphs>80</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Углы</vt:lpstr>
      <vt:lpstr>Слайд 1</vt:lpstr>
      <vt:lpstr>Слайд 2</vt:lpstr>
      <vt:lpstr>Наножүйелер дегеніміз не?</vt:lpstr>
      <vt:lpstr>Слайд 4</vt:lpstr>
      <vt:lpstr>Расторлы электронды микроскопия </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altinay</dc:creator>
  <cp:lastModifiedBy>Admin</cp:lastModifiedBy>
  <cp:revision>107</cp:revision>
  <dcterms:created xsi:type="dcterms:W3CDTF">2014-03-02T15:52:15Z</dcterms:created>
  <dcterms:modified xsi:type="dcterms:W3CDTF">2019-01-12T17:53:30Z</dcterms:modified>
</cp:coreProperties>
</file>